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5" r:id="rId3"/>
    <p:sldId id="266" r:id="rId4"/>
    <p:sldId id="289" r:id="rId5"/>
    <p:sldId id="267" r:id="rId6"/>
    <p:sldId id="268" r:id="rId7"/>
    <p:sldId id="269" r:id="rId8"/>
    <p:sldId id="270" r:id="rId9"/>
    <p:sldId id="271" r:id="rId10"/>
    <p:sldId id="273" r:id="rId11"/>
    <p:sldId id="274" r:id="rId12"/>
    <p:sldId id="275" r:id="rId13"/>
    <p:sldId id="276" r:id="rId14"/>
    <p:sldId id="277" r:id="rId15"/>
    <p:sldId id="278" r:id="rId16"/>
    <p:sldId id="283" r:id="rId17"/>
    <p:sldId id="285" r:id="rId18"/>
    <p:sldId id="286" r:id="rId19"/>
    <p:sldId id="288" r:id="rId20"/>
    <p:sldId id="287" r:id="rId21"/>
    <p:sldId id="280" r:id="rId22"/>
    <p:sldId id="281" r:id="rId23"/>
    <p:sldId id="282" r:id="rId2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3E7"/>
    <a:srgbClr val="FFFFE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4576" autoAdjust="0"/>
  </p:normalViewPr>
  <p:slideViewPr>
    <p:cSldViewPr>
      <p:cViewPr>
        <p:scale>
          <a:sx n="100" d="100"/>
          <a:sy n="100" d="100"/>
        </p:scale>
        <p:origin x="-39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6FA99D2-1932-4583-847D-113523C1A311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="" xmlns:p14="http://schemas.microsoft.com/office/powerpoint/2010/main" val="3315533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Klicken Sie, um die Formate des Vorlagentextes zu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32F36CE-5435-4A8D-9C33-77C529834DAB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="" xmlns:p14="http://schemas.microsoft.com/office/powerpoint/2010/main" val="24792752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/>
                <a:ahLst/>
                <a:cxnLst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32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15" y="5"/>
                    </a:cxn>
                    <a:cxn ang="0">
                      <a:pos x="13" y="1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11" y="3"/>
                    </a:cxn>
                    <a:cxn ang="0">
                      <a:pos x="7" y="19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/>
                  <a:ahLst/>
                  <a:cxnLst>
                    <a:cxn ang="0">
                      <a:pos x="16" y="33"/>
                    </a:cxn>
                    <a:cxn ang="0">
                      <a:pos x="8" y="21"/>
                    </a:cxn>
                    <a:cxn ang="0">
                      <a:pos x="0" y="9"/>
                    </a:cxn>
                    <a:cxn ang="0">
                      <a:pos x="16" y="3"/>
                    </a:cxn>
                    <a:cxn ang="0">
                      <a:pos x="30" y="23"/>
                    </a:cxn>
                    <a:cxn ang="0">
                      <a:pos x="28" y="31"/>
                    </a:cxn>
                    <a:cxn ang="0">
                      <a:pos x="16" y="3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/>
                  <a:ahLst/>
                  <a:cxnLst>
                    <a:cxn ang="0">
                      <a:pos x="15" y="16"/>
                    </a:cxn>
                    <a:cxn ang="0">
                      <a:pos x="3" y="8"/>
                    </a:cxn>
                    <a:cxn ang="0">
                      <a:pos x="15" y="0"/>
                    </a:cxn>
                    <a:cxn ang="0">
                      <a:pos x="15" y="16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/>
                  <a:ahLst/>
                  <a:cxnLst>
                    <a:cxn ang="0">
                      <a:pos x="14" y="24"/>
                    </a:cxn>
                    <a:cxn ang="0">
                      <a:pos x="30" y="4"/>
                    </a:cxn>
                    <a:cxn ang="0">
                      <a:pos x="42" y="0"/>
                    </a:cxn>
                    <a:cxn ang="0">
                      <a:pos x="58" y="12"/>
                    </a:cxn>
                    <a:cxn ang="0">
                      <a:pos x="32" y="26"/>
                    </a:cxn>
                    <a:cxn ang="0">
                      <a:pos x="12" y="46"/>
                    </a:cxn>
                    <a:cxn ang="0">
                      <a:pos x="8" y="20"/>
                    </a:cxn>
                    <a:cxn ang="0">
                      <a:pos x="12" y="14"/>
                    </a:cxn>
                    <a:cxn ang="0">
                      <a:pos x="14" y="24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18" y="25"/>
                    </a:cxn>
                    <a:cxn ang="0">
                      <a:pos x="52" y="1"/>
                    </a:cxn>
                    <a:cxn ang="0">
                      <a:pos x="64" y="3"/>
                    </a:cxn>
                    <a:cxn ang="0">
                      <a:pos x="50" y="19"/>
                    </a:cxn>
                    <a:cxn ang="0">
                      <a:pos x="28" y="33"/>
                    </a:cxn>
                    <a:cxn ang="0">
                      <a:pos x="22" y="47"/>
                    </a:cxn>
                    <a:cxn ang="0">
                      <a:pos x="16" y="45"/>
                    </a:cxn>
                    <a:cxn ang="0">
                      <a:pos x="12" y="39"/>
                    </a:cxn>
                    <a:cxn ang="0">
                      <a:pos x="0" y="35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36" y="18"/>
                    </a:cxn>
                    <a:cxn ang="0">
                      <a:pos x="46" y="30"/>
                    </a:cxn>
                    <a:cxn ang="0">
                      <a:pos x="76" y="52"/>
                    </a:cxn>
                    <a:cxn ang="0">
                      <a:pos x="92" y="66"/>
                    </a:cxn>
                    <a:cxn ang="0">
                      <a:pos x="122" y="98"/>
                    </a:cxn>
                    <a:cxn ang="0">
                      <a:pos x="136" y="128"/>
                    </a:cxn>
                    <a:cxn ang="0">
                      <a:pos x="148" y="132"/>
                    </a:cxn>
                    <a:cxn ang="0">
                      <a:pos x="154" y="150"/>
                    </a:cxn>
                    <a:cxn ang="0">
                      <a:pos x="176" y="152"/>
                    </a:cxn>
                    <a:cxn ang="0">
                      <a:pos x="170" y="196"/>
                    </a:cxn>
                    <a:cxn ang="0">
                      <a:pos x="180" y="224"/>
                    </a:cxn>
                    <a:cxn ang="0">
                      <a:pos x="198" y="232"/>
                    </a:cxn>
                    <a:cxn ang="0">
                      <a:pos x="216" y="234"/>
                    </a:cxn>
                    <a:cxn ang="0">
                      <a:pos x="236" y="242"/>
                    </a:cxn>
                    <a:cxn ang="0">
                      <a:pos x="254" y="236"/>
                    </a:cxn>
                    <a:cxn ang="0">
                      <a:pos x="272" y="248"/>
                    </a:cxn>
                    <a:cxn ang="0">
                      <a:pos x="296" y="256"/>
                    </a:cxn>
                    <a:cxn ang="0">
                      <a:pos x="314" y="264"/>
                    </a:cxn>
                    <a:cxn ang="0">
                      <a:pos x="352" y="266"/>
                    </a:cxn>
                    <a:cxn ang="0">
                      <a:pos x="342" y="274"/>
                    </a:cxn>
                    <a:cxn ang="0">
                      <a:pos x="322" y="272"/>
                    </a:cxn>
                    <a:cxn ang="0">
                      <a:pos x="300" y="270"/>
                    </a:cxn>
                    <a:cxn ang="0">
                      <a:pos x="288" y="266"/>
                    </a:cxn>
                    <a:cxn ang="0">
                      <a:pos x="252" y="264"/>
                    </a:cxn>
                    <a:cxn ang="0">
                      <a:pos x="234" y="260"/>
                    </a:cxn>
                    <a:cxn ang="0">
                      <a:pos x="172" y="242"/>
                    </a:cxn>
                    <a:cxn ang="0">
                      <a:pos x="160" y="216"/>
                    </a:cxn>
                    <a:cxn ang="0">
                      <a:pos x="126" y="200"/>
                    </a:cxn>
                    <a:cxn ang="0">
                      <a:pos x="108" y="186"/>
                    </a:cxn>
                    <a:cxn ang="0">
                      <a:pos x="94" y="158"/>
                    </a:cxn>
                    <a:cxn ang="0">
                      <a:pos x="68" y="108"/>
                    </a:cxn>
                    <a:cxn ang="0">
                      <a:pos x="64" y="102"/>
                    </a:cxn>
                    <a:cxn ang="0">
                      <a:pos x="58" y="100"/>
                    </a:cxn>
                    <a:cxn ang="0">
                      <a:pos x="54" y="88"/>
                    </a:cxn>
                    <a:cxn ang="0">
                      <a:pos x="38" y="58"/>
                    </a:cxn>
                    <a:cxn ang="0">
                      <a:pos x="20" y="40"/>
                    </a:cxn>
                    <a:cxn ang="0">
                      <a:pos x="4" y="22"/>
                    </a:cxn>
                    <a:cxn ang="0">
                      <a:pos x="10" y="2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/>
                  <a:ahLst/>
                  <a:cxnLst>
                    <a:cxn ang="0">
                      <a:pos x="54" y="66"/>
                    </a:cxn>
                    <a:cxn ang="0">
                      <a:pos x="66" y="58"/>
                    </a:cxn>
                    <a:cxn ang="0">
                      <a:pos x="68" y="52"/>
                    </a:cxn>
                    <a:cxn ang="0">
                      <a:pos x="80" y="44"/>
                    </a:cxn>
                    <a:cxn ang="0">
                      <a:pos x="106" y="22"/>
                    </a:cxn>
                    <a:cxn ang="0">
                      <a:pos x="112" y="4"/>
                    </a:cxn>
                    <a:cxn ang="0">
                      <a:pos x="124" y="0"/>
                    </a:cxn>
                    <a:cxn ang="0">
                      <a:pos x="150" y="28"/>
                    </a:cxn>
                    <a:cxn ang="0">
                      <a:pos x="146" y="44"/>
                    </a:cxn>
                    <a:cxn ang="0">
                      <a:pos x="126" y="64"/>
                    </a:cxn>
                    <a:cxn ang="0">
                      <a:pos x="132" y="94"/>
                    </a:cxn>
                    <a:cxn ang="0">
                      <a:pos x="142" y="110"/>
                    </a:cxn>
                    <a:cxn ang="0">
                      <a:pos x="146" y="128"/>
                    </a:cxn>
                    <a:cxn ang="0">
                      <a:pos x="128" y="128"/>
                    </a:cxn>
                    <a:cxn ang="0">
                      <a:pos x="116" y="146"/>
                    </a:cxn>
                    <a:cxn ang="0">
                      <a:pos x="104" y="156"/>
                    </a:cxn>
                    <a:cxn ang="0">
                      <a:pos x="100" y="198"/>
                    </a:cxn>
                    <a:cxn ang="0">
                      <a:pos x="88" y="202"/>
                    </a:cxn>
                    <a:cxn ang="0">
                      <a:pos x="82" y="206"/>
                    </a:cxn>
                    <a:cxn ang="0">
                      <a:pos x="76" y="202"/>
                    </a:cxn>
                    <a:cxn ang="0">
                      <a:pos x="72" y="190"/>
                    </a:cxn>
                    <a:cxn ang="0">
                      <a:pos x="60" y="186"/>
                    </a:cxn>
                    <a:cxn ang="0">
                      <a:pos x="42" y="194"/>
                    </a:cxn>
                    <a:cxn ang="0">
                      <a:pos x="28" y="186"/>
                    </a:cxn>
                    <a:cxn ang="0">
                      <a:pos x="10" y="148"/>
                    </a:cxn>
                    <a:cxn ang="0">
                      <a:pos x="4" y="130"/>
                    </a:cxn>
                    <a:cxn ang="0">
                      <a:pos x="0" y="118"/>
                    </a:cxn>
                    <a:cxn ang="0">
                      <a:pos x="20" y="96"/>
                    </a:cxn>
                    <a:cxn ang="0">
                      <a:pos x="32" y="104"/>
                    </a:cxn>
                    <a:cxn ang="0">
                      <a:pos x="34" y="80"/>
                    </a:cxn>
                    <a:cxn ang="0">
                      <a:pos x="52" y="70"/>
                    </a:cxn>
                    <a:cxn ang="0">
                      <a:pos x="54" y="66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/>
                  <a:ahLst/>
                  <a:cxnLst>
                    <a:cxn ang="0">
                      <a:pos x="4" y="32"/>
                    </a:cxn>
                    <a:cxn ang="0">
                      <a:pos x="18" y="10"/>
                    </a:cxn>
                    <a:cxn ang="0">
                      <a:pos x="46" y="20"/>
                    </a:cxn>
                    <a:cxn ang="0">
                      <a:pos x="72" y="14"/>
                    </a:cxn>
                    <a:cxn ang="0">
                      <a:pos x="90" y="0"/>
                    </a:cxn>
                    <a:cxn ang="0">
                      <a:pos x="76" y="26"/>
                    </a:cxn>
                    <a:cxn ang="0">
                      <a:pos x="60" y="38"/>
                    </a:cxn>
                    <a:cxn ang="0">
                      <a:pos x="42" y="32"/>
                    </a:cxn>
                    <a:cxn ang="0">
                      <a:pos x="14" y="30"/>
                    </a:cxn>
                    <a:cxn ang="0">
                      <a:pos x="4" y="32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/>
                  <a:ahLst/>
                  <a:cxnLst>
                    <a:cxn ang="0">
                      <a:pos x="8" y="18"/>
                    </a:cxn>
                    <a:cxn ang="0">
                      <a:pos x="18" y="0"/>
                    </a:cxn>
                    <a:cxn ang="0">
                      <a:pos x="34" y="18"/>
                    </a:cxn>
                    <a:cxn ang="0">
                      <a:pos x="62" y="4"/>
                    </a:cxn>
                    <a:cxn ang="0">
                      <a:pos x="46" y="34"/>
                    </a:cxn>
                    <a:cxn ang="0">
                      <a:pos x="54" y="48"/>
                    </a:cxn>
                    <a:cxn ang="0">
                      <a:pos x="58" y="60"/>
                    </a:cxn>
                    <a:cxn ang="0">
                      <a:pos x="46" y="74"/>
                    </a:cxn>
                    <a:cxn ang="0">
                      <a:pos x="34" y="60"/>
                    </a:cxn>
                    <a:cxn ang="0">
                      <a:pos x="22" y="48"/>
                    </a:cxn>
                    <a:cxn ang="0">
                      <a:pos x="28" y="68"/>
                    </a:cxn>
                    <a:cxn ang="0">
                      <a:pos x="30" y="74"/>
                    </a:cxn>
                    <a:cxn ang="0">
                      <a:pos x="20" y="104"/>
                    </a:cxn>
                    <a:cxn ang="0">
                      <a:pos x="12" y="102"/>
                    </a:cxn>
                    <a:cxn ang="0">
                      <a:pos x="8" y="90"/>
                    </a:cxn>
                    <a:cxn ang="0">
                      <a:pos x="0" y="54"/>
                    </a:cxn>
                    <a:cxn ang="0">
                      <a:pos x="2" y="30"/>
                    </a:cxn>
                    <a:cxn ang="0">
                      <a:pos x="8" y="18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13" y="0"/>
                    </a:cxn>
                    <a:cxn ang="0">
                      <a:pos x="15" y="28"/>
                    </a:cxn>
                    <a:cxn ang="0">
                      <a:pos x="37" y="38"/>
                    </a:cxn>
                    <a:cxn ang="0">
                      <a:pos x="19" y="44"/>
                    </a:cxn>
                    <a:cxn ang="0">
                      <a:pos x="5" y="58"/>
                    </a:cxn>
                    <a:cxn ang="0">
                      <a:pos x="1" y="3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9" y="0"/>
                    </a:cxn>
                    <a:cxn ang="0">
                      <a:pos x="49" y="16"/>
                    </a:cxn>
                    <a:cxn ang="0">
                      <a:pos x="35" y="14"/>
                    </a:cxn>
                    <a:cxn ang="0">
                      <a:pos x="3" y="1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/>
                  <a:ahLst/>
                  <a:cxnLst>
                    <a:cxn ang="0">
                      <a:pos x="21" y="38"/>
                    </a:cxn>
                    <a:cxn ang="0">
                      <a:pos x="15" y="26"/>
                    </a:cxn>
                    <a:cxn ang="0">
                      <a:pos x="3" y="22"/>
                    </a:cxn>
                    <a:cxn ang="0">
                      <a:pos x="13" y="8"/>
                    </a:cxn>
                    <a:cxn ang="0">
                      <a:pos x="25" y="0"/>
                    </a:cxn>
                    <a:cxn ang="0">
                      <a:pos x="49" y="10"/>
                    </a:cxn>
                    <a:cxn ang="0">
                      <a:pos x="53" y="20"/>
                    </a:cxn>
                    <a:cxn ang="0">
                      <a:pos x="61" y="32"/>
                    </a:cxn>
                    <a:cxn ang="0">
                      <a:pos x="41" y="38"/>
                    </a:cxn>
                    <a:cxn ang="0">
                      <a:pos x="23" y="44"/>
                    </a:cxn>
                    <a:cxn ang="0">
                      <a:pos x="21" y="38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/>
                  <a:ahLst/>
                  <a:cxnLst>
                    <a:cxn ang="0">
                      <a:pos x="46" y="28"/>
                    </a:cxn>
                    <a:cxn ang="0">
                      <a:pos x="36" y="14"/>
                    </a:cxn>
                    <a:cxn ang="0">
                      <a:pos x="26" y="30"/>
                    </a:cxn>
                    <a:cxn ang="0">
                      <a:pos x="0" y="24"/>
                    </a:cxn>
                    <a:cxn ang="0">
                      <a:pos x="10" y="42"/>
                    </a:cxn>
                    <a:cxn ang="0">
                      <a:pos x="16" y="62"/>
                    </a:cxn>
                    <a:cxn ang="0">
                      <a:pos x="24" y="48"/>
                    </a:cxn>
                    <a:cxn ang="0">
                      <a:pos x="30" y="44"/>
                    </a:cxn>
                    <a:cxn ang="0">
                      <a:pos x="48" y="56"/>
                    </a:cxn>
                    <a:cxn ang="0">
                      <a:pos x="70" y="62"/>
                    </a:cxn>
                    <a:cxn ang="0">
                      <a:pos x="88" y="72"/>
                    </a:cxn>
                    <a:cxn ang="0">
                      <a:pos x="106" y="102"/>
                    </a:cxn>
                    <a:cxn ang="0">
                      <a:pos x="104" y="122"/>
                    </a:cxn>
                    <a:cxn ang="0">
                      <a:pos x="98" y="134"/>
                    </a:cxn>
                    <a:cxn ang="0">
                      <a:pos x="122" y="128"/>
                    </a:cxn>
                    <a:cxn ang="0">
                      <a:pos x="140" y="140"/>
                    </a:cxn>
                    <a:cxn ang="0">
                      <a:pos x="168" y="148"/>
                    </a:cxn>
                    <a:cxn ang="0">
                      <a:pos x="174" y="146"/>
                    </a:cxn>
                    <a:cxn ang="0">
                      <a:pos x="168" y="134"/>
                    </a:cxn>
                    <a:cxn ang="0">
                      <a:pos x="178" y="136"/>
                    </a:cxn>
                    <a:cxn ang="0">
                      <a:pos x="186" y="118"/>
                    </a:cxn>
                    <a:cxn ang="0">
                      <a:pos x="202" y="122"/>
                    </a:cxn>
                    <a:cxn ang="0">
                      <a:pos x="214" y="130"/>
                    </a:cxn>
                    <a:cxn ang="0">
                      <a:pos x="244" y="168"/>
                    </a:cxn>
                    <a:cxn ang="0">
                      <a:pos x="262" y="178"/>
                    </a:cxn>
                    <a:cxn ang="0">
                      <a:pos x="284" y="170"/>
                    </a:cxn>
                    <a:cxn ang="0">
                      <a:pos x="268" y="160"/>
                    </a:cxn>
                    <a:cxn ang="0">
                      <a:pos x="256" y="138"/>
                    </a:cxn>
                    <a:cxn ang="0">
                      <a:pos x="250" y="132"/>
                    </a:cxn>
                    <a:cxn ang="0">
                      <a:pos x="248" y="122"/>
                    </a:cxn>
                    <a:cxn ang="0">
                      <a:pos x="236" y="116"/>
                    </a:cxn>
                    <a:cxn ang="0">
                      <a:pos x="240" y="96"/>
                    </a:cxn>
                    <a:cxn ang="0">
                      <a:pos x="220" y="86"/>
                    </a:cxn>
                    <a:cxn ang="0">
                      <a:pos x="210" y="70"/>
                    </a:cxn>
                    <a:cxn ang="0">
                      <a:pos x="190" y="54"/>
                    </a:cxn>
                    <a:cxn ang="0">
                      <a:pos x="168" y="38"/>
                    </a:cxn>
                    <a:cxn ang="0">
                      <a:pos x="156" y="34"/>
                    </a:cxn>
                    <a:cxn ang="0">
                      <a:pos x="120" y="16"/>
                    </a:cxn>
                    <a:cxn ang="0">
                      <a:pos x="102" y="4"/>
                    </a:cxn>
                    <a:cxn ang="0">
                      <a:pos x="96" y="0"/>
                    </a:cxn>
                    <a:cxn ang="0">
                      <a:pos x="70" y="10"/>
                    </a:cxn>
                    <a:cxn ang="0">
                      <a:pos x="56" y="32"/>
                    </a:cxn>
                    <a:cxn ang="0">
                      <a:pos x="46" y="28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/>
                  <a:ahLst/>
                  <a:cxnLst>
                    <a:cxn ang="0">
                      <a:pos x="1" y="58"/>
                    </a:cxn>
                    <a:cxn ang="0">
                      <a:pos x="27" y="60"/>
                    </a:cxn>
                    <a:cxn ang="0">
                      <a:pos x="45" y="48"/>
                    </a:cxn>
                    <a:cxn ang="0">
                      <a:pos x="57" y="30"/>
                    </a:cxn>
                    <a:cxn ang="0">
                      <a:pos x="43" y="14"/>
                    </a:cxn>
                    <a:cxn ang="0">
                      <a:pos x="43" y="4"/>
                    </a:cxn>
                    <a:cxn ang="0">
                      <a:pos x="71" y="26"/>
                    </a:cxn>
                    <a:cxn ang="0">
                      <a:pos x="67" y="54"/>
                    </a:cxn>
                    <a:cxn ang="0">
                      <a:pos x="33" y="78"/>
                    </a:cxn>
                    <a:cxn ang="0">
                      <a:pos x="9" y="66"/>
                    </a:cxn>
                    <a:cxn ang="0">
                      <a:pos x="3" y="62"/>
                    </a:cxn>
                    <a:cxn ang="0">
                      <a:pos x="1" y="58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3" y="14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4" y="0"/>
                    </a:cxn>
                    <a:cxn ang="0">
                      <a:pos x="14" y="22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7" y="2"/>
                    </a:cxn>
                    <a:cxn ang="0">
                      <a:pos x="9" y="12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5" y="2"/>
                    </a:cxn>
                    <a:cxn ang="0">
                      <a:pos x="15" y="14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/>
                  <a:ahLst/>
                  <a:cxnLst>
                    <a:cxn ang="0">
                      <a:pos x="0" y="50"/>
                    </a:cxn>
                    <a:cxn ang="0">
                      <a:pos x="14" y="24"/>
                    </a:cxn>
                    <a:cxn ang="0">
                      <a:pos x="26" y="20"/>
                    </a:cxn>
                    <a:cxn ang="0">
                      <a:pos x="48" y="18"/>
                    </a:cxn>
                    <a:cxn ang="0">
                      <a:pos x="58" y="0"/>
                    </a:cxn>
                    <a:cxn ang="0">
                      <a:pos x="80" y="40"/>
                    </a:cxn>
                    <a:cxn ang="0">
                      <a:pos x="70" y="56"/>
                    </a:cxn>
                    <a:cxn ang="0">
                      <a:pos x="54" y="62"/>
                    </a:cxn>
                    <a:cxn ang="0">
                      <a:pos x="48" y="80"/>
                    </a:cxn>
                    <a:cxn ang="0">
                      <a:pos x="32" y="68"/>
                    </a:cxn>
                    <a:cxn ang="0">
                      <a:pos x="38" y="52"/>
                    </a:cxn>
                    <a:cxn ang="0">
                      <a:pos x="30" y="28"/>
                    </a:cxn>
                    <a:cxn ang="0">
                      <a:pos x="20" y="48"/>
                    </a:cxn>
                    <a:cxn ang="0">
                      <a:pos x="8" y="56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/>
                  <a:ahLst/>
                  <a:cxnLst>
                    <a:cxn ang="0">
                      <a:pos x="14" y="96"/>
                    </a:cxn>
                    <a:cxn ang="0">
                      <a:pos x="26" y="128"/>
                    </a:cxn>
                    <a:cxn ang="0">
                      <a:pos x="32" y="108"/>
                    </a:cxn>
                    <a:cxn ang="0">
                      <a:pos x="52" y="100"/>
                    </a:cxn>
                    <a:cxn ang="0">
                      <a:pos x="46" y="124"/>
                    </a:cxn>
                    <a:cxn ang="0">
                      <a:pos x="66" y="126"/>
                    </a:cxn>
                    <a:cxn ang="0">
                      <a:pos x="76" y="142"/>
                    </a:cxn>
                    <a:cxn ang="0">
                      <a:pos x="58" y="148"/>
                    </a:cxn>
                    <a:cxn ang="0">
                      <a:pos x="74" y="174"/>
                    </a:cxn>
                    <a:cxn ang="0">
                      <a:pos x="84" y="154"/>
                    </a:cxn>
                    <a:cxn ang="0">
                      <a:pos x="82" y="112"/>
                    </a:cxn>
                    <a:cxn ang="0">
                      <a:pos x="60" y="106"/>
                    </a:cxn>
                    <a:cxn ang="0">
                      <a:pos x="50" y="82"/>
                    </a:cxn>
                    <a:cxn ang="0">
                      <a:pos x="34" y="82"/>
                    </a:cxn>
                    <a:cxn ang="0">
                      <a:pos x="30" y="70"/>
                    </a:cxn>
                    <a:cxn ang="0">
                      <a:pos x="42" y="42"/>
                    </a:cxn>
                    <a:cxn ang="0">
                      <a:pos x="30" y="0"/>
                    </a:cxn>
                    <a:cxn ang="0">
                      <a:pos x="18" y="22"/>
                    </a:cxn>
                    <a:cxn ang="0">
                      <a:pos x="4" y="46"/>
                    </a:cxn>
                    <a:cxn ang="0">
                      <a:pos x="14" y="76"/>
                    </a:cxn>
                    <a:cxn ang="0">
                      <a:pos x="14" y="96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/>
                  <a:ahLst/>
                  <a:cxnLst>
                    <a:cxn ang="0">
                      <a:pos x="6" y="24"/>
                    </a:cxn>
                    <a:cxn ang="0">
                      <a:pos x="12" y="0"/>
                    </a:cxn>
                    <a:cxn ang="0">
                      <a:pos x="20" y="16"/>
                    </a:cxn>
                    <a:cxn ang="0">
                      <a:pos x="22" y="24"/>
                    </a:cxn>
                    <a:cxn ang="0">
                      <a:pos x="28" y="26"/>
                    </a:cxn>
                    <a:cxn ang="0">
                      <a:pos x="32" y="38"/>
                    </a:cxn>
                    <a:cxn ang="0">
                      <a:pos x="18" y="50"/>
                    </a:cxn>
                    <a:cxn ang="0">
                      <a:pos x="6" y="24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22" y="20"/>
                    </a:cxn>
                    <a:cxn ang="0">
                      <a:pos x="36" y="0"/>
                    </a:cxn>
                    <a:cxn ang="0">
                      <a:pos x="24" y="28"/>
                    </a:cxn>
                    <a:cxn ang="0">
                      <a:pos x="2" y="5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/>
                  <a:ahLst/>
                  <a:cxnLst>
                    <a:cxn ang="0">
                      <a:pos x="21" y="280"/>
                    </a:cxn>
                    <a:cxn ang="0">
                      <a:pos x="24" y="250"/>
                    </a:cxn>
                    <a:cxn ang="0">
                      <a:pos x="22" y="245"/>
                    </a:cxn>
                    <a:cxn ang="0">
                      <a:pos x="16" y="218"/>
                    </a:cxn>
                    <a:cxn ang="0">
                      <a:pos x="4" y="215"/>
                    </a:cxn>
                    <a:cxn ang="0">
                      <a:pos x="0" y="191"/>
                    </a:cxn>
                    <a:cxn ang="0">
                      <a:pos x="12" y="180"/>
                    </a:cxn>
                    <a:cxn ang="0">
                      <a:pos x="6" y="165"/>
                    </a:cxn>
                    <a:cxn ang="0">
                      <a:pos x="2" y="160"/>
                    </a:cxn>
                    <a:cxn ang="0">
                      <a:pos x="28" y="120"/>
                    </a:cxn>
                    <a:cxn ang="0">
                      <a:pos x="44" y="96"/>
                    </a:cxn>
                    <a:cxn ang="0">
                      <a:pos x="42" y="70"/>
                    </a:cxn>
                    <a:cxn ang="0">
                      <a:pos x="24" y="43"/>
                    </a:cxn>
                    <a:cxn ang="0">
                      <a:pos x="20" y="32"/>
                    </a:cxn>
                    <a:cxn ang="0">
                      <a:pos x="26" y="36"/>
                    </a:cxn>
                    <a:cxn ang="0">
                      <a:pos x="48" y="35"/>
                    </a:cxn>
                    <a:cxn ang="0">
                      <a:pos x="64" y="11"/>
                    </a:cxn>
                    <a:cxn ang="0">
                      <a:pos x="82" y="0"/>
                    </a:cxn>
                    <a:cxn ang="0">
                      <a:pos x="88" y="2"/>
                    </a:cxn>
                    <a:cxn ang="0">
                      <a:pos x="92" y="9"/>
                    </a:cxn>
                    <a:cxn ang="0">
                      <a:pos x="98" y="5"/>
                    </a:cxn>
                    <a:cxn ang="0">
                      <a:pos x="110" y="8"/>
                    </a:cxn>
                    <a:cxn ang="0">
                      <a:pos x="116" y="9"/>
                    </a:cxn>
                    <a:cxn ang="0">
                      <a:pos x="141" y="14"/>
                    </a:cxn>
                    <a:cxn ang="0">
                      <a:pos x="155" y="24"/>
                    </a:cxn>
                    <a:cxn ang="0">
                      <a:pos x="167" y="17"/>
                    </a:cxn>
                    <a:cxn ang="0">
                      <a:pos x="173" y="14"/>
                    </a:cxn>
                    <a:cxn ang="0">
                      <a:pos x="195" y="14"/>
                    </a:cxn>
                    <a:cxn ang="0">
                      <a:pos x="211" y="32"/>
                    </a:cxn>
                    <a:cxn ang="0">
                      <a:pos x="231" y="59"/>
                    </a:cxn>
                    <a:cxn ang="0">
                      <a:pos x="245" y="70"/>
                    </a:cxn>
                    <a:cxn ang="0">
                      <a:pos x="257" y="68"/>
                    </a:cxn>
                    <a:cxn ang="0">
                      <a:pos x="270" y="65"/>
                    </a:cxn>
                    <a:cxn ang="0">
                      <a:pos x="290" y="71"/>
                    </a:cxn>
                    <a:cxn ang="0">
                      <a:pos x="300" y="81"/>
                    </a:cxn>
                    <a:cxn ang="0">
                      <a:pos x="308" y="90"/>
                    </a:cxn>
                    <a:cxn ang="0">
                      <a:pos x="318" y="111"/>
                    </a:cxn>
                    <a:cxn ang="0">
                      <a:pos x="322" y="120"/>
                    </a:cxn>
                    <a:cxn ang="0">
                      <a:pos x="324" y="125"/>
                    </a:cxn>
                    <a:cxn ang="0">
                      <a:pos x="310" y="142"/>
                    </a:cxn>
                    <a:cxn ang="0">
                      <a:pos x="322" y="141"/>
                    </a:cxn>
                    <a:cxn ang="0">
                      <a:pos x="342" y="155"/>
                    </a:cxn>
                    <a:cxn ang="0">
                      <a:pos x="364" y="157"/>
                    </a:cxn>
                    <a:cxn ang="0">
                      <a:pos x="380" y="168"/>
                    </a:cxn>
                    <a:cxn ang="0">
                      <a:pos x="382" y="172"/>
                    </a:cxn>
                    <a:cxn ang="0">
                      <a:pos x="382" y="176"/>
                    </a:cxn>
                    <a:cxn ang="0">
                      <a:pos x="394" y="172"/>
                    </a:cxn>
                    <a:cxn ang="0">
                      <a:pos x="400" y="171"/>
                    </a:cxn>
                    <a:cxn ang="0">
                      <a:pos x="439" y="185"/>
                    </a:cxn>
                    <a:cxn ang="0">
                      <a:pos x="447" y="199"/>
                    </a:cxn>
                    <a:cxn ang="0">
                      <a:pos x="465" y="201"/>
                    </a:cxn>
                    <a:cxn ang="0">
                      <a:pos x="471" y="215"/>
                    </a:cxn>
                    <a:cxn ang="0">
                      <a:pos x="451" y="258"/>
                    </a:cxn>
                    <a:cxn ang="0">
                      <a:pos x="435" y="281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/>
                  <a:ahLst/>
                  <a:cxnLst>
                    <a:cxn ang="0">
                      <a:pos x="406" y="6"/>
                    </a:cxn>
                    <a:cxn ang="0">
                      <a:pos x="502" y="34"/>
                    </a:cxn>
                    <a:cxn ang="0">
                      <a:pos x="550" y="38"/>
                    </a:cxn>
                    <a:cxn ang="0">
                      <a:pos x="578" y="130"/>
                    </a:cxn>
                    <a:cxn ang="0">
                      <a:pos x="586" y="90"/>
                    </a:cxn>
                    <a:cxn ang="0">
                      <a:pos x="606" y="70"/>
                    </a:cxn>
                    <a:cxn ang="0">
                      <a:pos x="642" y="126"/>
                    </a:cxn>
                    <a:cxn ang="0">
                      <a:pos x="682" y="98"/>
                    </a:cxn>
                    <a:cxn ang="0">
                      <a:pos x="706" y="86"/>
                    </a:cxn>
                    <a:cxn ang="0">
                      <a:pos x="762" y="2"/>
                    </a:cxn>
                    <a:cxn ang="0">
                      <a:pos x="798" y="70"/>
                    </a:cxn>
                    <a:cxn ang="0">
                      <a:pos x="798" y="130"/>
                    </a:cxn>
                    <a:cxn ang="0">
                      <a:pos x="790" y="158"/>
                    </a:cxn>
                    <a:cxn ang="0">
                      <a:pos x="766" y="162"/>
                    </a:cxn>
                    <a:cxn ang="0">
                      <a:pos x="762" y="186"/>
                    </a:cxn>
                    <a:cxn ang="0">
                      <a:pos x="802" y="226"/>
                    </a:cxn>
                    <a:cxn ang="0">
                      <a:pos x="786" y="322"/>
                    </a:cxn>
                    <a:cxn ang="0">
                      <a:pos x="830" y="414"/>
                    </a:cxn>
                    <a:cxn ang="0">
                      <a:pos x="854" y="450"/>
                    </a:cxn>
                    <a:cxn ang="0">
                      <a:pos x="830" y="450"/>
                    </a:cxn>
                    <a:cxn ang="0">
                      <a:pos x="746" y="378"/>
                    </a:cxn>
                    <a:cxn ang="0">
                      <a:pos x="678" y="402"/>
                    </a:cxn>
                    <a:cxn ang="0">
                      <a:pos x="590" y="442"/>
                    </a:cxn>
                    <a:cxn ang="0">
                      <a:pos x="642" y="578"/>
                    </a:cxn>
                    <a:cxn ang="0">
                      <a:pos x="710" y="610"/>
                    </a:cxn>
                    <a:cxn ang="0">
                      <a:pos x="738" y="550"/>
                    </a:cxn>
                    <a:cxn ang="0">
                      <a:pos x="774" y="570"/>
                    </a:cxn>
                    <a:cxn ang="0">
                      <a:pos x="766" y="630"/>
                    </a:cxn>
                    <a:cxn ang="0">
                      <a:pos x="802" y="670"/>
                    </a:cxn>
                    <a:cxn ang="0">
                      <a:pos x="838" y="658"/>
                    </a:cxn>
                    <a:cxn ang="0">
                      <a:pos x="922" y="806"/>
                    </a:cxn>
                    <a:cxn ang="0">
                      <a:pos x="942" y="826"/>
                    </a:cxn>
                    <a:cxn ang="0">
                      <a:pos x="874" y="810"/>
                    </a:cxn>
                    <a:cxn ang="0">
                      <a:pos x="830" y="758"/>
                    </a:cxn>
                    <a:cxn ang="0">
                      <a:pos x="778" y="710"/>
                    </a:cxn>
                    <a:cxn ang="0">
                      <a:pos x="702" y="662"/>
                    </a:cxn>
                    <a:cxn ang="0">
                      <a:pos x="614" y="646"/>
                    </a:cxn>
                    <a:cxn ang="0">
                      <a:pos x="506" y="594"/>
                    </a:cxn>
                    <a:cxn ang="0">
                      <a:pos x="462" y="506"/>
                    </a:cxn>
                    <a:cxn ang="0">
                      <a:pos x="430" y="462"/>
                    </a:cxn>
                    <a:cxn ang="0">
                      <a:pos x="382" y="430"/>
                    </a:cxn>
                    <a:cxn ang="0">
                      <a:pos x="342" y="370"/>
                    </a:cxn>
                    <a:cxn ang="0">
                      <a:pos x="354" y="414"/>
                    </a:cxn>
                    <a:cxn ang="0">
                      <a:pos x="418" y="494"/>
                    </a:cxn>
                    <a:cxn ang="0">
                      <a:pos x="422" y="526"/>
                    </a:cxn>
                    <a:cxn ang="0">
                      <a:pos x="394" y="498"/>
                    </a:cxn>
                    <a:cxn ang="0">
                      <a:pos x="354" y="466"/>
                    </a:cxn>
                    <a:cxn ang="0">
                      <a:pos x="314" y="402"/>
                    </a:cxn>
                    <a:cxn ang="0">
                      <a:pos x="266" y="346"/>
                    </a:cxn>
                    <a:cxn ang="0">
                      <a:pos x="210" y="314"/>
                    </a:cxn>
                    <a:cxn ang="0">
                      <a:pos x="154" y="238"/>
                    </a:cxn>
                    <a:cxn ang="0">
                      <a:pos x="66" y="66"/>
                    </a:cxn>
                    <a:cxn ang="0">
                      <a:pos x="34" y="38"/>
                    </a:cxn>
                    <a:cxn ang="0">
                      <a:pos x="46" y="22"/>
                    </a:cxn>
                    <a:cxn ang="0">
                      <a:pos x="102" y="70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/>
                  <a:ahLst/>
                  <a:cxnLst>
                    <a:cxn ang="0">
                      <a:pos x="6" y="28"/>
                    </a:cxn>
                    <a:cxn ang="0">
                      <a:pos x="10" y="48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2" y="1"/>
                    </a:cxn>
                    <a:cxn ang="0">
                      <a:pos x="36" y="17"/>
                    </a:cxn>
                    <a:cxn ang="0">
                      <a:pos x="8" y="17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28" y="25"/>
                    </a:cxn>
                    <a:cxn ang="0">
                      <a:pos x="56" y="21"/>
                    </a:cxn>
                    <a:cxn ang="0">
                      <a:pos x="80" y="9"/>
                    </a:cxn>
                    <a:cxn ang="0">
                      <a:pos x="64" y="25"/>
                    </a:cxn>
                    <a:cxn ang="0">
                      <a:pos x="124" y="49"/>
                    </a:cxn>
                    <a:cxn ang="0">
                      <a:pos x="160" y="65"/>
                    </a:cxn>
                    <a:cxn ang="0">
                      <a:pos x="116" y="77"/>
                    </a:cxn>
                    <a:cxn ang="0">
                      <a:pos x="88" y="57"/>
                    </a:cxn>
                    <a:cxn ang="0">
                      <a:pos x="76" y="53"/>
                    </a:cxn>
                    <a:cxn ang="0">
                      <a:pos x="24" y="4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2" y="4"/>
                    </a:cxn>
                    <a:cxn ang="0">
                      <a:pos x="88" y="24"/>
                    </a:cxn>
                    <a:cxn ang="0">
                      <a:pos x="112" y="20"/>
                    </a:cxn>
                    <a:cxn ang="0">
                      <a:pos x="108" y="44"/>
                    </a:cxn>
                    <a:cxn ang="0">
                      <a:pos x="64" y="40"/>
                    </a:cxn>
                    <a:cxn ang="0">
                      <a:pos x="0" y="36"/>
                    </a:cxn>
                    <a:cxn ang="0">
                      <a:pos x="28" y="2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/>
                  <a:ahLst/>
                  <a:cxnLst>
                    <a:cxn ang="0">
                      <a:pos x="17" y="25"/>
                    </a:cxn>
                    <a:cxn ang="0">
                      <a:pos x="37" y="13"/>
                    </a:cxn>
                    <a:cxn ang="0">
                      <a:pos x="17" y="2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/>
                  <a:ahLst/>
                  <a:cxnLst>
                    <a:cxn ang="0">
                      <a:pos x="19" y="32"/>
                    </a:cxn>
                    <a:cxn ang="0">
                      <a:pos x="19" y="0"/>
                    </a:cxn>
                    <a:cxn ang="0">
                      <a:pos x="19" y="32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/>
                  <a:ahLst/>
                  <a:cxnLst>
                    <a:cxn ang="0">
                      <a:pos x="4" y="9"/>
                    </a:cxn>
                    <a:cxn ang="0">
                      <a:pos x="20" y="33"/>
                    </a:cxn>
                    <a:cxn ang="0">
                      <a:pos x="24" y="49"/>
                    </a:cxn>
                    <a:cxn ang="0">
                      <a:pos x="36" y="53"/>
                    </a:cxn>
                    <a:cxn ang="0">
                      <a:pos x="24" y="73"/>
                    </a:cxn>
                    <a:cxn ang="0">
                      <a:pos x="0" y="21"/>
                    </a:cxn>
                    <a:cxn ang="0">
                      <a:pos x="4" y="9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/>
                  <a:ahLst/>
                  <a:cxnLst>
                    <a:cxn ang="0">
                      <a:pos x="220" y="1"/>
                    </a:cxn>
                    <a:cxn ang="0">
                      <a:pos x="231" y="8"/>
                    </a:cxn>
                    <a:cxn ang="0">
                      <a:pos x="235" y="0"/>
                    </a:cxn>
                    <a:cxn ang="0">
                      <a:pos x="265" y="0"/>
                    </a:cxn>
                    <a:cxn ang="0">
                      <a:pos x="287" y="17"/>
                    </a:cxn>
                    <a:cxn ang="0">
                      <a:pos x="319" y="10"/>
                    </a:cxn>
                    <a:cxn ang="0">
                      <a:pos x="314" y="29"/>
                    </a:cxn>
                    <a:cxn ang="0">
                      <a:pos x="298" y="46"/>
                    </a:cxn>
                    <a:cxn ang="0">
                      <a:pos x="295" y="29"/>
                    </a:cxn>
                    <a:cxn ang="0">
                      <a:pos x="287" y="31"/>
                    </a:cxn>
                    <a:cxn ang="0">
                      <a:pos x="279" y="29"/>
                    </a:cxn>
                    <a:cxn ang="0">
                      <a:pos x="263" y="21"/>
                    </a:cxn>
                    <a:cxn ang="0">
                      <a:pos x="228" y="38"/>
                    </a:cxn>
                    <a:cxn ang="0">
                      <a:pos x="201" y="44"/>
                    </a:cxn>
                    <a:cxn ang="0">
                      <a:pos x="212" y="57"/>
                    </a:cxn>
                    <a:cxn ang="0">
                      <a:pos x="188" y="63"/>
                    </a:cxn>
                    <a:cxn ang="0">
                      <a:pos x="169" y="61"/>
                    </a:cxn>
                    <a:cxn ang="0">
                      <a:pos x="177" y="57"/>
                    </a:cxn>
                    <a:cxn ang="0">
                      <a:pos x="171" y="40"/>
                    </a:cxn>
                    <a:cxn ang="0">
                      <a:pos x="169" y="31"/>
                    </a:cxn>
                    <a:cxn ang="0">
                      <a:pos x="158" y="23"/>
                    </a:cxn>
                    <a:cxn ang="0">
                      <a:pos x="142" y="27"/>
                    </a:cxn>
                    <a:cxn ang="0">
                      <a:pos x="134" y="27"/>
                    </a:cxn>
                    <a:cxn ang="0">
                      <a:pos x="123" y="25"/>
                    </a:cxn>
                    <a:cxn ang="0">
                      <a:pos x="83" y="2"/>
                    </a:cxn>
                    <a:cxn ang="0">
                      <a:pos x="59" y="14"/>
                    </a:cxn>
                    <a:cxn ang="0">
                      <a:pos x="1" y="0"/>
                    </a:cxn>
                    <a:cxn ang="0">
                      <a:pos x="220" y="1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/>
                  <a:ahLst/>
                  <a:cxnLst>
                    <a:cxn ang="0">
                      <a:pos x="105" y="31"/>
                    </a:cxn>
                    <a:cxn ang="0">
                      <a:pos x="30" y="1"/>
                    </a:cxn>
                    <a:cxn ang="0">
                      <a:pos x="285" y="0"/>
                    </a:cxn>
                    <a:cxn ang="0">
                      <a:pos x="296" y="14"/>
                    </a:cxn>
                    <a:cxn ang="0">
                      <a:pos x="264" y="16"/>
                    </a:cxn>
                    <a:cxn ang="0">
                      <a:pos x="105" y="3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2" y="29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/>
                  <a:ahLst/>
                  <a:cxnLst>
                    <a:cxn ang="0">
                      <a:pos x="73" y="1"/>
                    </a:cxn>
                    <a:cxn ang="0">
                      <a:pos x="436" y="0"/>
                    </a:cxn>
                    <a:cxn ang="0">
                      <a:pos x="416" y="54"/>
                    </a:cxn>
                    <a:cxn ang="0">
                      <a:pos x="397" y="68"/>
                    </a:cxn>
                    <a:cxn ang="0">
                      <a:pos x="392" y="70"/>
                    </a:cxn>
                    <a:cxn ang="0">
                      <a:pos x="375" y="73"/>
                    </a:cxn>
                    <a:cxn ang="0">
                      <a:pos x="361" y="88"/>
                    </a:cxn>
                    <a:cxn ang="0">
                      <a:pos x="362" y="99"/>
                    </a:cxn>
                    <a:cxn ang="0">
                      <a:pos x="364" y="107"/>
                    </a:cxn>
                    <a:cxn ang="0">
                      <a:pos x="366" y="113"/>
                    </a:cxn>
                    <a:cxn ang="0">
                      <a:pos x="362" y="122"/>
                    </a:cxn>
                    <a:cxn ang="0">
                      <a:pos x="351" y="120"/>
                    </a:cxn>
                    <a:cxn ang="0">
                      <a:pos x="342" y="129"/>
                    </a:cxn>
                    <a:cxn ang="0">
                      <a:pos x="347" y="105"/>
                    </a:cxn>
                    <a:cxn ang="0">
                      <a:pos x="338" y="100"/>
                    </a:cxn>
                    <a:cxn ang="0">
                      <a:pos x="344" y="93"/>
                    </a:cxn>
                    <a:cxn ang="0">
                      <a:pos x="342" y="89"/>
                    </a:cxn>
                    <a:cxn ang="0">
                      <a:pos x="320" y="94"/>
                    </a:cxn>
                    <a:cxn ang="0">
                      <a:pos x="317" y="85"/>
                    </a:cxn>
                    <a:cxn ang="0">
                      <a:pos x="297" y="94"/>
                    </a:cxn>
                    <a:cxn ang="0">
                      <a:pos x="320" y="103"/>
                    </a:cxn>
                    <a:cxn ang="0">
                      <a:pos x="305" y="117"/>
                    </a:cxn>
                    <a:cxn ang="0">
                      <a:pos x="311" y="126"/>
                    </a:cxn>
                    <a:cxn ang="0">
                      <a:pos x="315" y="138"/>
                    </a:cxn>
                    <a:cxn ang="0">
                      <a:pos x="309" y="139"/>
                    </a:cxn>
                    <a:cxn ang="0">
                      <a:pos x="314" y="144"/>
                    </a:cxn>
                    <a:cxn ang="0">
                      <a:pos x="307" y="152"/>
                    </a:cxn>
                    <a:cxn ang="0">
                      <a:pos x="0" y="149"/>
                    </a:cxn>
                    <a:cxn ang="0">
                      <a:pos x="73" y="1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/>
                  <a:ahLst/>
                  <a:cxnLst>
                    <a:cxn ang="0">
                      <a:pos x="5" y="156"/>
                    </a:cxn>
                    <a:cxn ang="0">
                      <a:pos x="15" y="108"/>
                    </a:cxn>
                    <a:cxn ang="0">
                      <a:pos x="17" y="68"/>
                    </a:cxn>
                    <a:cxn ang="0">
                      <a:pos x="11" y="40"/>
                    </a:cxn>
                    <a:cxn ang="0">
                      <a:pos x="17" y="12"/>
                    </a:cxn>
                    <a:cxn ang="0">
                      <a:pos x="21" y="0"/>
                    </a:cxn>
                    <a:cxn ang="0">
                      <a:pos x="31" y="30"/>
                    </a:cxn>
                    <a:cxn ang="0">
                      <a:pos x="47" y="98"/>
                    </a:cxn>
                    <a:cxn ang="0">
                      <a:pos x="31" y="108"/>
                    </a:cxn>
                    <a:cxn ang="0">
                      <a:pos x="23" y="126"/>
                    </a:cxn>
                    <a:cxn ang="0">
                      <a:pos x="21" y="132"/>
                    </a:cxn>
                    <a:cxn ang="0">
                      <a:pos x="27" y="134"/>
                    </a:cxn>
                    <a:cxn ang="0">
                      <a:pos x="31" y="146"/>
                    </a:cxn>
                    <a:cxn ang="0">
                      <a:pos x="13" y="148"/>
                    </a:cxn>
                    <a:cxn ang="0">
                      <a:pos x="7" y="160"/>
                    </a:cxn>
                    <a:cxn ang="0">
                      <a:pos x="3" y="154"/>
                    </a:cxn>
                    <a:cxn ang="0">
                      <a:pos x="5" y="156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30" y="43"/>
                    </a:cxn>
                    <a:cxn ang="0">
                      <a:pos x="50" y="33"/>
                    </a:cxn>
                    <a:cxn ang="0">
                      <a:pos x="54" y="45"/>
                    </a:cxn>
                    <a:cxn ang="0">
                      <a:pos x="66" y="49"/>
                    </a:cxn>
                    <a:cxn ang="0">
                      <a:pos x="80" y="55"/>
                    </a:cxn>
                    <a:cxn ang="0">
                      <a:pos x="116" y="33"/>
                    </a:cxn>
                    <a:cxn ang="0">
                      <a:pos x="130" y="17"/>
                    </a:cxn>
                    <a:cxn ang="0">
                      <a:pos x="138" y="11"/>
                    </a:cxn>
                    <a:cxn ang="0">
                      <a:pos x="106" y="49"/>
                    </a:cxn>
                    <a:cxn ang="0">
                      <a:pos x="84" y="67"/>
                    </a:cxn>
                    <a:cxn ang="0">
                      <a:pos x="66" y="81"/>
                    </a:cxn>
                    <a:cxn ang="0">
                      <a:pos x="48" y="103"/>
                    </a:cxn>
                    <a:cxn ang="0">
                      <a:pos x="26" y="89"/>
                    </a:cxn>
                    <a:cxn ang="0">
                      <a:pos x="20" y="87"/>
                    </a:cxn>
                    <a:cxn ang="0">
                      <a:pos x="22" y="97"/>
                    </a:cxn>
                    <a:cxn ang="0">
                      <a:pos x="0" y="97"/>
                    </a:cxn>
                    <a:cxn ang="0">
                      <a:pos x="10" y="79"/>
                    </a:cxn>
                    <a:cxn ang="0">
                      <a:pos x="26" y="61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/>
                  <a:ahLst/>
                  <a:cxnLst>
                    <a:cxn ang="0">
                      <a:pos x="158" y="24"/>
                    </a:cxn>
                    <a:cxn ang="0">
                      <a:pos x="160" y="6"/>
                    </a:cxn>
                    <a:cxn ang="0">
                      <a:pos x="170" y="0"/>
                    </a:cxn>
                    <a:cxn ang="0">
                      <a:pos x="182" y="24"/>
                    </a:cxn>
                    <a:cxn ang="0">
                      <a:pos x="188" y="42"/>
                    </a:cxn>
                    <a:cxn ang="0">
                      <a:pos x="178" y="58"/>
                    </a:cxn>
                    <a:cxn ang="0">
                      <a:pos x="170" y="76"/>
                    </a:cxn>
                    <a:cxn ang="0">
                      <a:pos x="162" y="126"/>
                    </a:cxn>
                    <a:cxn ang="0">
                      <a:pos x="144" y="136"/>
                    </a:cxn>
                    <a:cxn ang="0">
                      <a:pos x="120" y="138"/>
                    </a:cxn>
                    <a:cxn ang="0">
                      <a:pos x="112" y="124"/>
                    </a:cxn>
                    <a:cxn ang="0">
                      <a:pos x="102" y="146"/>
                    </a:cxn>
                    <a:cxn ang="0">
                      <a:pos x="90" y="150"/>
                    </a:cxn>
                    <a:cxn ang="0">
                      <a:pos x="80" y="132"/>
                    </a:cxn>
                    <a:cxn ang="0">
                      <a:pos x="58" y="144"/>
                    </a:cxn>
                    <a:cxn ang="0">
                      <a:pos x="76" y="142"/>
                    </a:cxn>
                    <a:cxn ang="0">
                      <a:pos x="78" y="160"/>
                    </a:cxn>
                    <a:cxn ang="0">
                      <a:pos x="58" y="166"/>
                    </a:cxn>
                    <a:cxn ang="0">
                      <a:pos x="34" y="166"/>
                    </a:cxn>
                    <a:cxn ang="0">
                      <a:pos x="36" y="154"/>
                    </a:cxn>
                    <a:cxn ang="0">
                      <a:pos x="46" y="144"/>
                    </a:cxn>
                    <a:cxn ang="0">
                      <a:pos x="34" y="148"/>
                    </a:cxn>
                    <a:cxn ang="0">
                      <a:pos x="26" y="166"/>
                    </a:cxn>
                    <a:cxn ang="0">
                      <a:pos x="30" y="190"/>
                    </a:cxn>
                    <a:cxn ang="0">
                      <a:pos x="14" y="200"/>
                    </a:cxn>
                    <a:cxn ang="0">
                      <a:pos x="0" y="214"/>
                    </a:cxn>
                    <a:cxn ang="0">
                      <a:pos x="8" y="188"/>
                    </a:cxn>
                    <a:cxn ang="0">
                      <a:pos x="0" y="164"/>
                    </a:cxn>
                    <a:cxn ang="0">
                      <a:pos x="14" y="152"/>
                    </a:cxn>
                    <a:cxn ang="0">
                      <a:pos x="32" y="134"/>
                    </a:cxn>
                    <a:cxn ang="0">
                      <a:pos x="44" y="118"/>
                    </a:cxn>
                    <a:cxn ang="0">
                      <a:pos x="72" y="116"/>
                    </a:cxn>
                    <a:cxn ang="0">
                      <a:pos x="84" y="112"/>
                    </a:cxn>
                    <a:cxn ang="0">
                      <a:pos x="114" y="78"/>
                    </a:cxn>
                    <a:cxn ang="0">
                      <a:pos x="120" y="92"/>
                    </a:cxn>
                    <a:cxn ang="0">
                      <a:pos x="132" y="76"/>
                    </a:cxn>
                    <a:cxn ang="0">
                      <a:pos x="150" y="54"/>
                    </a:cxn>
                    <a:cxn ang="0">
                      <a:pos x="154" y="42"/>
                    </a:cxn>
                    <a:cxn ang="0">
                      <a:pos x="148" y="38"/>
                    </a:cxn>
                    <a:cxn ang="0">
                      <a:pos x="152" y="32"/>
                    </a:cxn>
                    <a:cxn ang="0">
                      <a:pos x="158" y="24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4" y="13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/>
                  <a:ahLst/>
                  <a:cxnLst>
                    <a:cxn ang="0">
                      <a:pos x="812" y="26"/>
                    </a:cxn>
                    <a:cxn ang="0">
                      <a:pos x="778" y="78"/>
                    </a:cxn>
                    <a:cxn ang="0">
                      <a:pos x="748" y="122"/>
                    </a:cxn>
                    <a:cxn ang="0">
                      <a:pos x="722" y="142"/>
                    </a:cxn>
                    <a:cxn ang="0">
                      <a:pos x="634" y="180"/>
                    </a:cxn>
                    <a:cxn ang="0">
                      <a:pos x="632" y="210"/>
                    </a:cxn>
                    <a:cxn ang="0">
                      <a:pos x="604" y="230"/>
                    </a:cxn>
                    <a:cxn ang="0">
                      <a:pos x="620" y="178"/>
                    </a:cxn>
                    <a:cxn ang="0">
                      <a:pos x="576" y="188"/>
                    </a:cxn>
                    <a:cxn ang="0">
                      <a:pos x="556" y="218"/>
                    </a:cxn>
                    <a:cxn ang="0">
                      <a:pos x="596" y="280"/>
                    </a:cxn>
                    <a:cxn ang="0">
                      <a:pos x="594" y="368"/>
                    </a:cxn>
                    <a:cxn ang="0">
                      <a:pos x="542" y="406"/>
                    </a:cxn>
                    <a:cxn ang="0">
                      <a:pos x="522" y="386"/>
                    </a:cxn>
                    <a:cxn ang="0">
                      <a:pos x="482" y="348"/>
                    </a:cxn>
                    <a:cxn ang="0">
                      <a:pos x="462" y="348"/>
                    </a:cxn>
                    <a:cxn ang="0">
                      <a:pos x="450" y="394"/>
                    </a:cxn>
                    <a:cxn ang="0">
                      <a:pos x="500" y="464"/>
                    </a:cxn>
                    <a:cxn ang="0">
                      <a:pos x="510" y="524"/>
                    </a:cxn>
                    <a:cxn ang="0">
                      <a:pos x="526" y="560"/>
                    </a:cxn>
                    <a:cxn ang="0">
                      <a:pos x="492" y="544"/>
                    </a:cxn>
                    <a:cxn ang="0">
                      <a:pos x="470" y="518"/>
                    </a:cxn>
                    <a:cxn ang="0">
                      <a:pos x="422" y="424"/>
                    </a:cxn>
                    <a:cxn ang="0">
                      <a:pos x="426" y="310"/>
                    </a:cxn>
                    <a:cxn ang="0">
                      <a:pos x="422" y="268"/>
                    </a:cxn>
                    <a:cxn ang="0">
                      <a:pos x="412" y="276"/>
                    </a:cxn>
                    <a:cxn ang="0">
                      <a:pos x="386" y="266"/>
                    </a:cxn>
                    <a:cxn ang="0">
                      <a:pos x="360" y="170"/>
                    </a:cxn>
                    <a:cxn ang="0">
                      <a:pos x="330" y="166"/>
                    </a:cxn>
                    <a:cxn ang="0">
                      <a:pos x="288" y="172"/>
                    </a:cxn>
                    <a:cxn ang="0">
                      <a:pos x="242" y="232"/>
                    </a:cxn>
                    <a:cxn ang="0">
                      <a:pos x="196" y="268"/>
                    </a:cxn>
                    <a:cxn ang="0">
                      <a:pos x="184" y="274"/>
                    </a:cxn>
                    <a:cxn ang="0">
                      <a:pos x="160" y="328"/>
                    </a:cxn>
                    <a:cxn ang="0">
                      <a:pos x="152" y="354"/>
                    </a:cxn>
                    <a:cxn ang="0">
                      <a:pos x="128" y="404"/>
                    </a:cxn>
                    <a:cxn ang="0">
                      <a:pos x="94" y="392"/>
                    </a:cxn>
                    <a:cxn ang="0">
                      <a:pos x="66" y="258"/>
                    </a:cxn>
                    <a:cxn ang="0">
                      <a:pos x="72" y="156"/>
                    </a:cxn>
                    <a:cxn ang="0">
                      <a:pos x="44" y="180"/>
                    </a:cxn>
                    <a:cxn ang="0">
                      <a:pos x="20" y="150"/>
                    </a:cxn>
                    <a:cxn ang="0">
                      <a:pos x="24" y="138"/>
                    </a:cxn>
                    <a:cxn ang="0">
                      <a:pos x="0" y="92"/>
                    </a:cxn>
                    <a:cxn ang="0">
                      <a:pos x="798" y="6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/>
                  <a:ahLst/>
                  <a:cxnLst>
                    <a:cxn ang="0">
                      <a:pos x="7" y="11"/>
                    </a:cxn>
                    <a:cxn ang="0">
                      <a:pos x="17" y="3"/>
                    </a:cxn>
                    <a:cxn ang="0">
                      <a:pos x="37" y="33"/>
                    </a:cxn>
                    <a:cxn ang="0">
                      <a:pos x="19" y="85"/>
                    </a:cxn>
                    <a:cxn ang="0">
                      <a:pos x="1" y="69"/>
                    </a:cxn>
                    <a:cxn ang="0">
                      <a:pos x="7" y="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/>
                  <a:ahLst/>
                  <a:cxnLst>
                    <a:cxn ang="0">
                      <a:pos x="13" y="28"/>
                    </a:cxn>
                    <a:cxn ang="0">
                      <a:pos x="29" y="2"/>
                    </a:cxn>
                    <a:cxn ang="0">
                      <a:pos x="43" y="4"/>
                    </a:cxn>
                    <a:cxn ang="0">
                      <a:pos x="39" y="26"/>
                    </a:cxn>
                    <a:cxn ang="0">
                      <a:pos x="13" y="74"/>
                    </a:cxn>
                    <a:cxn ang="0">
                      <a:pos x="7" y="60"/>
                    </a:cxn>
                    <a:cxn ang="0">
                      <a:pos x="3" y="36"/>
                    </a:cxn>
                    <a:cxn ang="0">
                      <a:pos x="13" y="28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/>
                  <a:ahLst/>
                  <a:cxnLst>
                    <a:cxn ang="0">
                      <a:pos x="7" y="16"/>
                    </a:cxn>
                    <a:cxn ang="0">
                      <a:pos x="5" y="30"/>
                    </a:cxn>
                    <a:cxn ang="0">
                      <a:pos x="7" y="16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/>
                  <a:ahLst/>
                  <a:cxnLst>
                    <a:cxn ang="0">
                      <a:pos x="481" y="464"/>
                    </a:cxn>
                    <a:cxn ang="0">
                      <a:pos x="486" y="451"/>
                    </a:cxn>
                    <a:cxn ang="0">
                      <a:pos x="500" y="413"/>
                    </a:cxn>
                    <a:cxn ang="0">
                      <a:pos x="309" y="287"/>
                    </a:cxn>
                    <a:cxn ang="0">
                      <a:pos x="282" y="346"/>
                    </a:cxn>
                    <a:cxn ang="0">
                      <a:pos x="303" y="556"/>
                    </a:cxn>
                    <a:cxn ang="0">
                      <a:pos x="282" y="494"/>
                    </a:cxn>
                    <a:cxn ang="0">
                      <a:pos x="242" y="439"/>
                    </a:cxn>
                    <a:cxn ang="0">
                      <a:pos x="245" y="413"/>
                    </a:cxn>
                    <a:cxn ang="0">
                      <a:pos x="247" y="394"/>
                    </a:cxn>
                    <a:cxn ang="0">
                      <a:pos x="220" y="375"/>
                    </a:cxn>
                    <a:cxn ang="0">
                      <a:pos x="194" y="346"/>
                    </a:cxn>
                    <a:cxn ang="0">
                      <a:pos x="148" y="354"/>
                    </a:cxn>
                    <a:cxn ang="0">
                      <a:pos x="126" y="365"/>
                    </a:cxn>
                    <a:cxn ang="0">
                      <a:pos x="78" y="365"/>
                    </a:cxn>
                    <a:cxn ang="0">
                      <a:pos x="22" y="312"/>
                    </a:cxn>
                    <a:cxn ang="0">
                      <a:pos x="11" y="295"/>
                    </a:cxn>
                    <a:cxn ang="0">
                      <a:pos x="0" y="264"/>
                    </a:cxn>
                    <a:cxn ang="0">
                      <a:pos x="24" y="213"/>
                    </a:cxn>
                    <a:cxn ang="0">
                      <a:pos x="32" y="181"/>
                    </a:cxn>
                    <a:cxn ang="0">
                      <a:pos x="51" y="143"/>
                    </a:cxn>
                    <a:cxn ang="0">
                      <a:pos x="81" y="116"/>
                    </a:cxn>
                    <a:cxn ang="0">
                      <a:pos x="167" y="67"/>
                    </a:cxn>
                    <a:cxn ang="0">
                      <a:pos x="220" y="30"/>
                    </a:cxn>
                    <a:cxn ang="0">
                      <a:pos x="258" y="6"/>
                    </a:cxn>
                    <a:cxn ang="0">
                      <a:pos x="363" y="2"/>
                    </a:cxn>
                    <a:cxn ang="0">
                      <a:pos x="398" y="0"/>
                    </a:cxn>
                    <a:cxn ang="0">
                      <a:pos x="384" y="34"/>
                    </a:cxn>
                    <a:cxn ang="0">
                      <a:pos x="443" y="84"/>
                    </a:cxn>
                    <a:cxn ang="0">
                      <a:pos x="497" y="74"/>
                    </a:cxn>
                    <a:cxn ang="0">
                      <a:pos x="529" y="82"/>
                    </a:cxn>
                    <a:cxn ang="0">
                      <a:pos x="559" y="97"/>
                    </a:cxn>
                    <a:cxn ang="0">
                      <a:pos x="572" y="188"/>
                    </a:cxn>
                    <a:cxn ang="0">
                      <a:pos x="572" y="240"/>
                    </a:cxn>
                    <a:cxn ang="0">
                      <a:pos x="599" y="283"/>
                    </a:cxn>
                    <a:cxn ang="0">
                      <a:pos x="645" y="300"/>
                    </a:cxn>
                    <a:cxn ang="0">
                      <a:pos x="680" y="295"/>
                    </a:cxn>
                    <a:cxn ang="0">
                      <a:pos x="664" y="340"/>
                    </a:cxn>
                    <a:cxn ang="0">
                      <a:pos x="599" y="407"/>
                    </a:cxn>
                    <a:cxn ang="0">
                      <a:pos x="548" y="485"/>
                    </a:cxn>
                    <a:cxn ang="0">
                      <a:pos x="556" y="508"/>
                    </a:cxn>
                    <a:cxn ang="0">
                      <a:pos x="435" y="556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/>
                  <a:ahLst/>
                  <a:cxnLst>
                    <a:cxn ang="0">
                      <a:pos x="243" y="347"/>
                    </a:cxn>
                    <a:cxn ang="0">
                      <a:pos x="233" y="301"/>
                    </a:cxn>
                    <a:cxn ang="0">
                      <a:pos x="217" y="288"/>
                    </a:cxn>
                    <a:cxn ang="0">
                      <a:pos x="215" y="269"/>
                    </a:cxn>
                    <a:cxn ang="0">
                      <a:pos x="209" y="254"/>
                    </a:cxn>
                    <a:cxn ang="0">
                      <a:pos x="209" y="229"/>
                    </a:cxn>
                    <a:cxn ang="0">
                      <a:pos x="207" y="214"/>
                    </a:cxn>
                    <a:cxn ang="0">
                      <a:pos x="228" y="202"/>
                    </a:cxn>
                    <a:cxn ang="0">
                      <a:pos x="257" y="197"/>
                    </a:cxn>
                    <a:cxn ang="0">
                      <a:pos x="257" y="136"/>
                    </a:cxn>
                    <a:cxn ang="0">
                      <a:pos x="54" y="96"/>
                    </a:cxn>
                    <a:cxn ang="0">
                      <a:pos x="32" y="98"/>
                    </a:cxn>
                    <a:cxn ang="0">
                      <a:pos x="16" y="102"/>
                    </a:cxn>
                    <a:cxn ang="0">
                      <a:pos x="0" y="149"/>
                    </a:cxn>
                    <a:cxn ang="0">
                      <a:pos x="93" y="346"/>
                    </a:cxn>
                    <a:cxn ang="0">
                      <a:pos x="243" y="347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7" y="25"/>
                    </a:cxn>
                    <a:cxn ang="0">
                      <a:pos x="19" y="21"/>
                    </a:cxn>
                    <a:cxn ang="0">
                      <a:pos x="7" y="2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/>
                  <a:ahLst/>
                  <a:cxnLst>
                    <a:cxn ang="0">
                      <a:pos x="12" y="12"/>
                    </a:cxn>
                    <a:cxn ang="0">
                      <a:pos x="16" y="0"/>
                    </a:cxn>
                    <a:cxn ang="0">
                      <a:pos x="20" y="12"/>
                    </a:cxn>
                    <a:cxn ang="0">
                      <a:pos x="8" y="20"/>
                    </a:cxn>
                    <a:cxn ang="0">
                      <a:pos x="12" y="12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/>
                  <a:ahLst/>
                  <a:cxnLst>
                    <a:cxn ang="0">
                      <a:pos x="24" y="18"/>
                    </a:cxn>
                    <a:cxn ang="0">
                      <a:pos x="32" y="6"/>
                    </a:cxn>
                    <a:cxn ang="0">
                      <a:pos x="36" y="30"/>
                    </a:cxn>
                    <a:cxn ang="0">
                      <a:pos x="24" y="18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/>
                  <a:ahLst/>
                  <a:cxnLst>
                    <a:cxn ang="0">
                      <a:pos x="473" y="464"/>
                    </a:cxn>
                    <a:cxn ang="0">
                      <a:pos x="393" y="452"/>
                    </a:cxn>
                    <a:cxn ang="0">
                      <a:pos x="325" y="412"/>
                    </a:cxn>
                    <a:cxn ang="0">
                      <a:pos x="265" y="400"/>
                    </a:cxn>
                    <a:cxn ang="0">
                      <a:pos x="237" y="416"/>
                    </a:cxn>
                    <a:cxn ang="0">
                      <a:pos x="261" y="428"/>
                    </a:cxn>
                    <a:cxn ang="0">
                      <a:pos x="293" y="468"/>
                    </a:cxn>
                    <a:cxn ang="0">
                      <a:pos x="321" y="476"/>
                    </a:cxn>
                    <a:cxn ang="0">
                      <a:pos x="333" y="536"/>
                    </a:cxn>
                    <a:cxn ang="0">
                      <a:pos x="313" y="552"/>
                    </a:cxn>
                    <a:cxn ang="0">
                      <a:pos x="261" y="616"/>
                    </a:cxn>
                    <a:cxn ang="0">
                      <a:pos x="225" y="628"/>
                    </a:cxn>
                    <a:cxn ang="0">
                      <a:pos x="97" y="696"/>
                    </a:cxn>
                    <a:cxn ang="0">
                      <a:pos x="77" y="616"/>
                    </a:cxn>
                    <a:cxn ang="0">
                      <a:pos x="45" y="524"/>
                    </a:cxn>
                    <a:cxn ang="0">
                      <a:pos x="33" y="448"/>
                    </a:cxn>
                    <a:cxn ang="0">
                      <a:pos x="53" y="344"/>
                    </a:cxn>
                    <a:cxn ang="0">
                      <a:pos x="17" y="392"/>
                    </a:cxn>
                    <a:cxn ang="0">
                      <a:pos x="81" y="280"/>
                    </a:cxn>
                    <a:cxn ang="0">
                      <a:pos x="113" y="204"/>
                    </a:cxn>
                    <a:cxn ang="0">
                      <a:pos x="37" y="204"/>
                    </a:cxn>
                    <a:cxn ang="0">
                      <a:pos x="1" y="196"/>
                    </a:cxn>
                    <a:cxn ang="0">
                      <a:pos x="25" y="140"/>
                    </a:cxn>
                    <a:cxn ang="0">
                      <a:pos x="97" y="112"/>
                    </a:cxn>
                    <a:cxn ang="0">
                      <a:pos x="221" y="124"/>
                    </a:cxn>
                    <a:cxn ang="0">
                      <a:pos x="229" y="64"/>
                    </a:cxn>
                    <a:cxn ang="0">
                      <a:pos x="261" y="0"/>
                    </a:cxn>
                    <a:cxn ang="0">
                      <a:pos x="357" y="44"/>
                    </a:cxn>
                    <a:cxn ang="0">
                      <a:pos x="329" y="88"/>
                    </a:cxn>
                    <a:cxn ang="0">
                      <a:pos x="301" y="176"/>
                    </a:cxn>
                    <a:cxn ang="0">
                      <a:pos x="361" y="192"/>
                    </a:cxn>
                    <a:cxn ang="0">
                      <a:pos x="373" y="136"/>
                    </a:cxn>
                    <a:cxn ang="0">
                      <a:pos x="417" y="92"/>
                    </a:cxn>
                    <a:cxn ang="0">
                      <a:pos x="497" y="88"/>
                    </a:cxn>
                    <a:cxn ang="0">
                      <a:pos x="529" y="52"/>
                    </a:cxn>
                    <a:cxn ang="0">
                      <a:pos x="541" y="460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/>
                  <a:ahLst/>
                  <a:cxnLst>
                    <a:cxn ang="0">
                      <a:pos x="825" y="0"/>
                    </a:cxn>
                    <a:cxn ang="0">
                      <a:pos x="143" y="29"/>
                    </a:cxn>
                    <a:cxn ang="0">
                      <a:pos x="91" y="42"/>
                    </a:cxn>
                    <a:cxn ang="0">
                      <a:pos x="62" y="42"/>
                    </a:cxn>
                    <a:cxn ang="0">
                      <a:pos x="22" y="77"/>
                    </a:cxn>
                    <a:cxn ang="0">
                      <a:pos x="0" y="105"/>
                    </a:cxn>
                    <a:cxn ang="0">
                      <a:pos x="59" y="115"/>
                    </a:cxn>
                    <a:cxn ang="0">
                      <a:pos x="97" y="96"/>
                    </a:cxn>
                    <a:cxn ang="0">
                      <a:pos x="108" y="84"/>
                    </a:cxn>
                    <a:cxn ang="0">
                      <a:pos x="167" y="52"/>
                    </a:cxn>
                    <a:cxn ang="0">
                      <a:pos x="215" y="46"/>
                    </a:cxn>
                    <a:cxn ang="0">
                      <a:pos x="237" y="94"/>
                    </a:cxn>
                    <a:cxn ang="0">
                      <a:pos x="188" y="109"/>
                    </a:cxn>
                    <a:cxn ang="0">
                      <a:pos x="231" y="113"/>
                    </a:cxn>
                    <a:cxn ang="0">
                      <a:pos x="250" y="90"/>
                    </a:cxn>
                    <a:cxn ang="0">
                      <a:pos x="266" y="92"/>
                    </a:cxn>
                    <a:cxn ang="0">
                      <a:pos x="253" y="54"/>
                    </a:cxn>
                    <a:cxn ang="0">
                      <a:pos x="266" y="44"/>
                    </a:cxn>
                    <a:cxn ang="0">
                      <a:pos x="277" y="88"/>
                    </a:cxn>
                    <a:cxn ang="0">
                      <a:pos x="266" y="113"/>
                    </a:cxn>
                    <a:cxn ang="0">
                      <a:pos x="296" y="130"/>
                    </a:cxn>
                    <a:cxn ang="0">
                      <a:pos x="299" y="92"/>
                    </a:cxn>
                    <a:cxn ang="0">
                      <a:pos x="331" y="103"/>
                    </a:cxn>
                    <a:cxn ang="0">
                      <a:pos x="382" y="73"/>
                    </a:cxn>
                    <a:cxn ang="0">
                      <a:pos x="409" y="50"/>
                    </a:cxn>
                    <a:cxn ang="0">
                      <a:pos x="439" y="56"/>
                    </a:cxn>
                    <a:cxn ang="0">
                      <a:pos x="455" y="50"/>
                    </a:cxn>
                    <a:cxn ang="0">
                      <a:pos x="431" y="44"/>
                    </a:cxn>
                    <a:cxn ang="0">
                      <a:pos x="474" y="35"/>
                    </a:cxn>
                    <a:cxn ang="0">
                      <a:pos x="544" y="54"/>
                    </a:cxn>
                    <a:cxn ang="0">
                      <a:pos x="581" y="42"/>
                    </a:cxn>
                    <a:cxn ang="0">
                      <a:pos x="584" y="63"/>
                    </a:cxn>
                    <a:cxn ang="0">
                      <a:pos x="568" y="101"/>
                    </a:cxn>
                    <a:cxn ang="0">
                      <a:pos x="611" y="88"/>
                    </a:cxn>
                    <a:cxn ang="0">
                      <a:pos x="624" y="80"/>
                    </a:cxn>
                    <a:cxn ang="0">
                      <a:pos x="648" y="61"/>
                    </a:cxn>
                    <a:cxn ang="0">
                      <a:pos x="794" y="84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31" y="0"/>
                    </a:cxn>
                    <a:cxn ang="0">
                      <a:pos x="19" y="2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/>
                  <a:ahLst/>
                  <a:cxnLst>
                    <a:cxn ang="0">
                      <a:pos x="6" y="32"/>
                    </a:cxn>
                    <a:cxn ang="0">
                      <a:pos x="22" y="0"/>
                    </a:cxn>
                    <a:cxn ang="0">
                      <a:pos x="38" y="4"/>
                    </a:cxn>
                    <a:cxn ang="0">
                      <a:pos x="6" y="32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/>
                  <a:ahLst/>
                  <a:cxnLst>
                    <a:cxn ang="0">
                      <a:pos x="37" y="18"/>
                    </a:cxn>
                    <a:cxn ang="0">
                      <a:pos x="25" y="2"/>
                    </a:cxn>
                    <a:cxn ang="0">
                      <a:pos x="37" y="18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2" y="9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31" y="10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-1261" y="0"/>
                <a:ext cx="2098" cy="1031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3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4" name="Rectangle 97"/>
          <p:cNvSpPr>
            <a:spLocks noChangeArrowheads="1"/>
          </p:cNvSpPr>
          <p:nvPr userDrawn="1"/>
        </p:nvSpPr>
        <p:spPr bwMode="auto">
          <a:xfrm>
            <a:off x="3876675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95" name="Picture 98" descr="AHS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152400"/>
            <a:ext cx="13906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" name="Rectangle 99"/>
          <p:cNvSpPr>
            <a:spLocks noChangeArrowheads="1"/>
          </p:cNvSpPr>
          <p:nvPr userDrawn="1"/>
        </p:nvSpPr>
        <p:spPr bwMode="auto">
          <a:xfrm>
            <a:off x="3767138" y="3252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graphicFrame>
        <p:nvGraphicFramePr>
          <p:cNvPr id="97" name="Object 100"/>
          <p:cNvGraphicFramePr>
            <a:graphicFrameLocks noChangeAspect="1"/>
          </p:cNvGraphicFramePr>
          <p:nvPr/>
        </p:nvGraphicFramePr>
        <p:xfrm>
          <a:off x="658813" y="152400"/>
          <a:ext cx="1609725" cy="352425"/>
        </p:xfrm>
        <a:graphic>
          <a:graphicData uri="http://schemas.openxmlformats.org/presentationml/2006/ole">
            <p:oleObj spid="_x0000_s24599" r:id="rId5" imgW="10258425" imgH="1800225" progId="CorelDraw.Graphic.9">
              <p:embed/>
            </p:oleObj>
          </a:graphicData>
        </a:graphic>
      </p:graphicFrame>
      <p:pic>
        <p:nvPicPr>
          <p:cNvPr id="98" name="Picture 101" descr="lsr_header_links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2988" y="173038"/>
            <a:ext cx="649287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" name="Picture 102" descr="lsr_header2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42988" y="493713"/>
            <a:ext cx="1295400" cy="12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124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44125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DE"/>
              <a:t>Klicken Sie, um das Format des Untertitelmasters zu bearbeiten</a:t>
            </a:r>
          </a:p>
        </p:txBody>
      </p:sp>
      <p:sp>
        <p:nvSpPr>
          <p:cNvPr id="100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1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B8165-54C9-4B54-B11A-3630CC2434A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6B2DA-CB89-4E55-B87B-E662318C390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51AB3-1275-4E3F-973E-B152C2F1C7B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F1B9-0A85-4FB3-973D-61825053D95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FCF24-1088-45EB-A239-1F9A4886756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08809-A6DE-46A0-B415-92F82BAD6D4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8094E-1E51-4567-99B5-96EB3E5BDC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224A4-4182-4678-8297-EB74EB3DE42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DC768-FC5F-4A79-B025-A7EC66C5CB8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2766B-9E27-414E-B4A8-52AFECA261D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52D62-2EB3-4925-A886-9F071B9293E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3E7"/>
            </a:gs>
            <a:gs pos="50000">
              <a:schemeClr val="bg1"/>
            </a:gs>
            <a:gs pos="100000">
              <a:srgbClr val="FFF3E7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F763F61-37EB-4D6C-9710-D60C55CD436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grpSp>
        <p:nvGrpSpPr>
          <p:cNvPr id="1033" name="Group 7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039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43017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/>
              </a:p>
            </p:txBody>
          </p:sp>
          <p:grpSp>
            <p:nvGrpSpPr>
              <p:cNvPr id="1042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91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43020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21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22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23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24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25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26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27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28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29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30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31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32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33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34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35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36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37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38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39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40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41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42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43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44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45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46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47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48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49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50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51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52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53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54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55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56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57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58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59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60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61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62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63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64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65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66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67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68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69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70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71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72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73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74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75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1092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43077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78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79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80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81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82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83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84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85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86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87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88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89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90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91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92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93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94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95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96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97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98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099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100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101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102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103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104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105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106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107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108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109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110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111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112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113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114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115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116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117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  <p:sp>
                <p:nvSpPr>
                  <p:cNvPr id="43118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</p:grpSp>
          </p:grpSp>
          <p:grpSp>
            <p:nvGrpSpPr>
              <p:cNvPr id="1043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43120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21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22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23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24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25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26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27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28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29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30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31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32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33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34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35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36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37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38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39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40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</p:grpSp>
          <p:grpSp>
            <p:nvGrpSpPr>
              <p:cNvPr id="1044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43142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43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44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45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46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47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48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49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50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51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52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53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54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55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56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57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58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59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60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61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62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63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64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65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3166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/>
                </a:p>
              </p:txBody>
            </p:sp>
          </p:grpSp>
        </p:grpSp>
        <p:pic>
          <p:nvPicPr>
            <p:cNvPr id="1040" name="Picture 159" descr="earth"/>
            <p:cNvPicPr>
              <a:picLocks noChangeAspect="1" noChangeArrowheads="1"/>
            </p:cNvPicPr>
            <p:nvPr userDrawn="1"/>
          </p:nvPicPr>
          <p:blipFill>
            <a:blip r:embed="rId14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3168" name="Rectangle 160"/>
          <p:cNvSpPr>
            <a:spLocks noChangeArrowheads="1"/>
          </p:cNvSpPr>
          <p:nvPr userDrawn="1"/>
        </p:nvSpPr>
        <p:spPr bwMode="auto">
          <a:xfrm>
            <a:off x="3876675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1035" name="Picture 161" descr="AHS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91400" y="152400"/>
            <a:ext cx="13906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170" name="Rectangle 162"/>
          <p:cNvSpPr>
            <a:spLocks noChangeArrowheads="1"/>
          </p:cNvSpPr>
          <p:nvPr userDrawn="1"/>
        </p:nvSpPr>
        <p:spPr bwMode="auto">
          <a:xfrm>
            <a:off x="3767138" y="3252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graphicFrame>
        <p:nvGraphicFramePr>
          <p:cNvPr id="1026" name="Object 163"/>
          <p:cNvGraphicFramePr>
            <a:graphicFrameLocks noChangeAspect="1"/>
          </p:cNvGraphicFramePr>
          <p:nvPr/>
        </p:nvGraphicFramePr>
        <p:xfrm>
          <a:off x="1143000" y="188913"/>
          <a:ext cx="1700213" cy="344487"/>
        </p:xfrm>
        <a:graphic>
          <a:graphicData uri="http://schemas.openxmlformats.org/presentationml/2006/ole">
            <p:oleObj spid="_x0000_s1047" r:id="rId16" imgW="10258425" imgH="1800225" progId="CorelDraw.Graphic.9">
              <p:embed/>
            </p:oleObj>
          </a:graphicData>
        </a:graphic>
      </p:graphicFrame>
      <p:pic>
        <p:nvPicPr>
          <p:cNvPr id="1037" name="Picture 164" descr="lsr_header_links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549400" y="198438"/>
            <a:ext cx="71913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65" descr="lsr_header2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547813" y="549275"/>
            <a:ext cx="1295400" cy="12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9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20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712" y="2204864"/>
            <a:ext cx="6120680" cy="3168650"/>
          </a:xfrm>
        </p:spPr>
        <p:txBody>
          <a:bodyPr/>
          <a:lstStyle/>
          <a:p>
            <a:pPr algn="ctr" eaLnBrk="1" hangingPunct="1">
              <a:defRPr/>
            </a:pPr>
            <a:r>
              <a:rPr lang="de-AT" sz="5400" b="1" i="0" dirty="0" smtClean="0">
                <a:solidFill>
                  <a:srgbClr val="9E2A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/>
            </a:r>
            <a:br>
              <a:rPr lang="de-AT" sz="5400" b="1" i="0" dirty="0" smtClean="0">
                <a:solidFill>
                  <a:srgbClr val="9E2A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de-AT" sz="5400" b="1" i="0" dirty="0" smtClean="0">
                <a:solidFill>
                  <a:srgbClr val="9E2A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Reifeprüfung 2015</a:t>
            </a:r>
            <a:br>
              <a:rPr lang="de-AT" sz="5400" b="1" i="0" dirty="0" smtClean="0">
                <a:solidFill>
                  <a:srgbClr val="9E2A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endParaRPr lang="de-DE" sz="6600" b="1" i="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96752"/>
            <a:ext cx="7772400" cy="504825"/>
          </a:xfrm>
        </p:spPr>
        <p:txBody>
          <a:bodyPr/>
          <a:lstStyle/>
          <a:p>
            <a:pPr algn="ctr" eaLnBrk="1" hangingPunct="1">
              <a:defRPr/>
            </a:pPr>
            <a:r>
              <a:rPr lang="de-DE" sz="3600" i="0" spc="-20" dirty="0">
                <a:solidFill>
                  <a:srgbClr val="9E2A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Zulassung zur </a:t>
            </a:r>
            <a:r>
              <a:rPr lang="de-DE" sz="3600" i="0" spc="-20" dirty="0" smtClean="0">
                <a:solidFill>
                  <a:srgbClr val="9E2A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Klausurprüfung/</a:t>
            </a:r>
            <a:r>
              <a:rPr lang="de-DE" sz="3600" i="0" spc="-20" dirty="0" err="1" smtClean="0">
                <a:solidFill>
                  <a:srgbClr val="9E2A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mündl</a:t>
            </a:r>
            <a:r>
              <a:rPr lang="de-DE" sz="3600" i="0" spc="-20" dirty="0" smtClean="0">
                <a:solidFill>
                  <a:srgbClr val="9E2A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. Prüfung</a:t>
            </a:r>
            <a:endParaRPr lang="de-DE" sz="3600" b="1" i="0" spc="-2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204864"/>
            <a:ext cx="7772400" cy="3744415"/>
          </a:xfrm>
        </p:spPr>
        <p:txBody>
          <a:bodyPr/>
          <a:lstStyle/>
          <a:p>
            <a:pPr marL="180975" indent="-180975">
              <a:buFontTx/>
              <a:buNone/>
              <a:defRPr/>
            </a:pPr>
            <a:r>
              <a:rPr lang="de-AT" sz="2400" b="1" dirty="0" smtClean="0">
                <a:latin typeface="Arial Narrow" pitchFamily="34" charset="0"/>
              </a:rPr>
              <a:t>Berechtigung zum Antreten zur Klausurprüfung/</a:t>
            </a:r>
            <a:r>
              <a:rPr lang="de-AT" sz="2400" b="1" dirty="0" err="1" smtClean="0">
                <a:latin typeface="Arial Narrow" pitchFamily="34" charset="0"/>
              </a:rPr>
              <a:t>mündl</a:t>
            </a:r>
            <a:r>
              <a:rPr lang="de-AT" sz="2400" b="1" dirty="0" smtClean="0">
                <a:latin typeface="Arial Narrow" pitchFamily="34" charset="0"/>
              </a:rPr>
              <a:t>. Prüfung</a:t>
            </a:r>
            <a:endParaRPr lang="de-DE" sz="2400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de-DE" sz="18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buSzPct val="100000"/>
              <a:buFont typeface="Wingdings 2" pitchFamily="18" charset="2"/>
              <a:buChar char=""/>
              <a:defRPr/>
            </a:pPr>
            <a:r>
              <a:rPr lang="de-DE" sz="2000" dirty="0" smtClean="0">
                <a:latin typeface="Arial Narrow" pitchFamily="34" charset="0"/>
              </a:rPr>
              <a:t>Positives Jahreszeugnis</a:t>
            </a:r>
          </a:p>
          <a:p>
            <a:pPr>
              <a:buSzPct val="100000"/>
              <a:buFont typeface="Wingdings 2" pitchFamily="18" charset="2"/>
              <a:buChar char=""/>
              <a:defRPr/>
            </a:pPr>
            <a:r>
              <a:rPr lang="de-DE" sz="2000" dirty="0" smtClean="0">
                <a:latin typeface="Arial Narrow" pitchFamily="34" charset="0"/>
              </a:rPr>
              <a:t>Keine Jahresprüfung mehr im Rahmen der Reifeprüfung</a:t>
            </a:r>
            <a:endParaRPr lang="de-DE" sz="2000" dirty="0">
              <a:latin typeface="Arial Narrow" pitchFamily="34" charset="0"/>
            </a:endParaRPr>
          </a:p>
          <a:p>
            <a:pPr>
              <a:spcAft>
                <a:spcPts val="300"/>
              </a:spcAft>
              <a:buSzPct val="100000"/>
              <a:buFont typeface="Wingdings 2" pitchFamily="18" charset="2"/>
              <a:buChar char=""/>
              <a:defRPr/>
            </a:pPr>
            <a:r>
              <a:rPr lang="de-DE" sz="2000" dirty="0" smtClean="0">
                <a:latin typeface="Arial Narrow" pitchFamily="34" charset="0"/>
              </a:rPr>
              <a:t>ein </a:t>
            </a:r>
            <a:r>
              <a:rPr lang="de-DE" sz="2000" dirty="0">
                <a:latin typeface="Arial Narrow" pitchFamily="34" charset="0"/>
              </a:rPr>
              <a:t>Nicht genügend: Schüler/in </a:t>
            </a:r>
            <a:r>
              <a:rPr lang="de-DE" sz="2000" dirty="0" smtClean="0">
                <a:latin typeface="Arial Narrow" pitchFamily="34" charset="0"/>
              </a:rPr>
              <a:t>kann Antrag </a:t>
            </a:r>
            <a:r>
              <a:rPr lang="de-DE" sz="2000" dirty="0">
                <a:latin typeface="Arial Narrow" pitchFamily="34" charset="0"/>
              </a:rPr>
              <a:t>zum Antreten zur  </a:t>
            </a:r>
            <a:r>
              <a:rPr lang="de-DE" sz="2000" dirty="0" smtClean="0">
                <a:latin typeface="Arial Narrow" pitchFamily="34" charset="0"/>
              </a:rPr>
              <a:t>Wiederholungs- </a:t>
            </a:r>
          </a:p>
          <a:p>
            <a:pPr>
              <a:spcBef>
                <a:spcPts val="0"/>
              </a:spcBef>
              <a:buSzPct val="120000"/>
              <a:buNone/>
              <a:defRPr/>
            </a:pPr>
            <a:r>
              <a:rPr lang="de-DE" sz="2000" dirty="0" smtClean="0">
                <a:latin typeface="Arial Narrow" pitchFamily="34" charset="0"/>
              </a:rPr>
              <a:t>      </a:t>
            </a:r>
            <a:r>
              <a:rPr lang="de-DE" sz="2000" dirty="0" err="1" smtClean="0">
                <a:latin typeface="Arial Narrow" pitchFamily="34" charset="0"/>
              </a:rPr>
              <a:t>prüfung</a:t>
            </a:r>
            <a:r>
              <a:rPr lang="de-DE" sz="2000" dirty="0" smtClean="0">
                <a:latin typeface="Arial Narrow" pitchFamily="34" charset="0"/>
              </a:rPr>
              <a:t> </a:t>
            </a:r>
            <a:r>
              <a:rPr lang="de-DE" sz="2000" dirty="0">
                <a:latin typeface="Arial Narrow" pitchFamily="34" charset="0"/>
              </a:rPr>
              <a:t>zwischen </a:t>
            </a:r>
            <a:r>
              <a:rPr lang="de-DE" sz="2000" dirty="0" smtClean="0">
                <a:latin typeface="Arial Narrow" pitchFamily="34" charset="0"/>
              </a:rPr>
              <a:t>Beurteilungskonferenz </a:t>
            </a:r>
            <a:r>
              <a:rPr lang="de-DE" sz="2000" dirty="0">
                <a:latin typeface="Arial Narrow" pitchFamily="34" charset="0"/>
              </a:rPr>
              <a:t>und </a:t>
            </a:r>
            <a:r>
              <a:rPr lang="de-DE" sz="2000" dirty="0" smtClean="0">
                <a:latin typeface="Arial Narrow" pitchFamily="34" charset="0"/>
              </a:rPr>
              <a:t>Klausurbeginn stellen.</a:t>
            </a:r>
            <a:endParaRPr lang="de-DE" sz="2000" dirty="0">
              <a:latin typeface="Arial Narrow" pitchFamily="34" charset="0"/>
            </a:endParaRPr>
          </a:p>
          <a:p>
            <a:pPr>
              <a:buSzPct val="100000"/>
              <a:buFont typeface="Wingdings 2" pitchFamily="18" charset="2"/>
              <a:buChar char=""/>
              <a:defRPr/>
            </a:pPr>
            <a:r>
              <a:rPr lang="de-DE" sz="2000" dirty="0">
                <a:latin typeface="Arial Narrow" pitchFamily="34" charset="0"/>
              </a:rPr>
              <a:t>Bei negativer Beurteilung einmalige Wiederholung im Herbst auf Antrag </a:t>
            </a:r>
            <a:r>
              <a:rPr lang="de-DE" sz="2000" dirty="0" smtClean="0">
                <a:latin typeface="Arial Narrow" pitchFamily="34" charset="0"/>
              </a:rPr>
              <a:t>möglich</a:t>
            </a:r>
          </a:p>
          <a:p>
            <a:pPr>
              <a:spcAft>
                <a:spcPts val="300"/>
              </a:spcAft>
              <a:buSzPct val="100000"/>
              <a:buFont typeface="Wingdings 2" pitchFamily="18" charset="2"/>
              <a:buChar char=""/>
              <a:defRPr/>
            </a:pPr>
            <a:r>
              <a:rPr lang="de-DE" sz="2000" dirty="0" smtClean="0">
                <a:latin typeface="Arial Narrow" pitchFamily="34" charset="0"/>
              </a:rPr>
              <a:t>zwei Nicht genügend: Wiederholungsprüfung im Herbst, beide müssen positiv </a:t>
            </a:r>
          </a:p>
          <a:p>
            <a:pPr>
              <a:spcBef>
                <a:spcPts val="0"/>
              </a:spcBef>
              <a:buSzPct val="100000"/>
              <a:buNone/>
              <a:defRPr/>
            </a:pPr>
            <a:r>
              <a:rPr lang="de-DE" sz="2000" dirty="0" smtClean="0">
                <a:latin typeface="Arial Narrow" pitchFamily="34" charset="0"/>
              </a:rPr>
              <a:t>      absolviert werden; sonst Wiederholung der Klasse</a:t>
            </a:r>
            <a:endParaRPr lang="de-DE" sz="2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086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24744"/>
            <a:ext cx="7776095" cy="432271"/>
          </a:xfrm>
        </p:spPr>
        <p:txBody>
          <a:bodyPr/>
          <a:lstStyle/>
          <a:p>
            <a:pPr algn="ctr" eaLnBrk="1" hangingPunct="1">
              <a:defRPr/>
            </a:pPr>
            <a:r>
              <a:rPr lang="de-DE" sz="3600" b="1" i="0" dirty="0" smtClean="0">
                <a:solidFill>
                  <a:srgbClr val="9E2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Klausurprüfung</a:t>
            </a:r>
            <a:endParaRPr lang="de-DE" sz="3600" b="1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72816"/>
            <a:ext cx="7772400" cy="4464496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AT" sz="2800" b="1" dirty="0" smtClean="0">
                <a:latin typeface="Arial Narrow" pitchFamily="34" charset="0"/>
              </a:rPr>
              <a:t>Prüfungsgebiete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sz="2000" dirty="0">
              <a:latin typeface="Arial Narrow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Char char=""/>
              <a:defRPr/>
            </a:pPr>
            <a:r>
              <a:rPr lang="de-AT" sz="2000" dirty="0">
                <a:latin typeface="Arial Narrow" pitchFamily="34" charset="0"/>
              </a:rPr>
              <a:t>3 oder 4 Klausuren</a:t>
            </a:r>
          </a:p>
          <a:p>
            <a:pPr eaLnBrk="1" hangingPunct="1">
              <a:spcBef>
                <a:spcPts val="0"/>
              </a:spcBef>
              <a:buFont typeface="Wingdings 2" pitchFamily="18" charset="2"/>
              <a:buChar char=""/>
              <a:defRPr/>
            </a:pPr>
            <a:r>
              <a:rPr lang="de-AT" sz="2000" dirty="0">
                <a:latin typeface="Arial Narrow" pitchFamily="34" charset="0"/>
              </a:rPr>
              <a:t>Bei 3 Klausuren je eine aus den (</a:t>
            </a:r>
            <a:r>
              <a:rPr lang="de-AT" sz="2000" dirty="0" smtClean="0">
                <a:latin typeface="Arial Narrow" pitchFamily="34" charset="0"/>
              </a:rPr>
              <a:t>standardisierten) Prüfungsgebieten</a:t>
            </a:r>
            <a:r>
              <a:rPr lang="de-AT" sz="2000" dirty="0">
                <a:latin typeface="Arial Narrow" pitchFamily="34" charset="0"/>
              </a:rPr>
              <a:t>:</a:t>
            </a:r>
          </a:p>
          <a:p>
            <a:pPr marL="257175" lvl="1" indent="0" eaLnBrk="1" hangingPunct="1">
              <a:spcBef>
                <a:spcPts val="0"/>
              </a:spcBef>
              <a:buNone/>
              <a:defRPr/>
            </a:pPr>
            <a:r>
              <a:rPr lang="de-AT" sz="2000" dirty="0" smtClean="0">
                <a:latin typeface="Arial Narrow" pitchFamily="34" charset="0"/>
              </a:rPr>
              <a:t>  - Deutsch</a:t>
            </a:r>
            <a:endParaRPr lang="de-AT" sz="2000" dirty="0">
              <a:latin typeface="Arial Narrow" pitchFamily="34" charset="0"/>
            </a:endParaRPr>
          </a:p>
          <a:p>
            <a:pPr marL="257175" lvl="1" indent="0" eaLnBrk="1" hangingPunct="1">
              <a:spcBef>
                <a:spcPts val="0"/>
              </a:spcBef>
              <a:buNone/>
              <a:defRPr/>
            </a:pPr>
            <a:r>
              <a:rPr lang="de-AT" sz="2000" dirty="0" smtClean="0">
                <a:latin typeface="Arial Narrow" pitchFamily="34" charset="0"/>
              </a:rPr>
              <a:t>  - Lebende </a:t>
            </a:r>
            <a:r>
              <a:rPr lang="de-AT" sz="2000" dirty="0">
                <a:latin typeface="Arial Narrow" pitchFamily="34" charset="0"/>
              </a:rPr>
              <a:t>Fremdsprache (mind. 10 Wochenstunden)</a:t>
            </a:r>
          </a:p>
          <a:p>
            <a:pPr marL="257175" lvl="1" indent="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de-AT" sz="2000" dirty="0" smtClean="0">
                <a:latin typeface="Arial Narrow" pitchFamily="34" charset="0"/>
              </a:rPr>
              <a:t>  - Mathematik</a:t>
            </a:r>
            <a:endParaRPr lang="de-AT" sz="2000" dirty="0">
              <a:latin typeface="Arial Narrow" pitchFamily="34" charset="0"/>
            </a:endParaRPr>
          </a:p>
          <a:p>
            <a:pPr eaLnBrk="1" hangingPunct="1">
              <a:spcBef>
                <a:spcPts val="0"/>
              </a:spcBef>
              <a:buFont typeface="Wingdings 2" pitchFamily="18" charset="2"/>
              <a:buChar char=""/>
              <a:defRPr/>
            </a:pPr>
            <a:r>
              <a:rPr lang="de-AT" sz="2000" dirty="0">
                <a:latin typeface="Arial Narrow" pitchFamily="34" charset="0"/>
              </a:rPr>
              <a:t>Bei 4 Klausuren:</a:t>
            </a:r>
          </a:p>
          <a:p>
            <a:pPr marL="257175" lvl="1" indent="0" eaLnBrk="1" hangingPunct="1">
              <a:spcBef>
                <a:spcPts val="0"/>
              </a:spcBef>
              <a:buNone/>
              <a:defRPr/>
            </a:pPr>
            <a:r>
              <a:rPr lang="de-AT" sz="2000" dirty="0" smtClean="0">
                <a:latin typeface="Arial Narrow" pitchFamily="34" charset="0"/>
              </a:rPr>
              <a:t>  - analog </a:t>
            </a:r>
            <a:r>
              <a:rPr lang="de-AT" sz="2000" dirty="0">
                <a:latin typeface="Arial Narrow" pitchFamily="34" charset="0"/>
              </a:rPr>
              <a:t>zu 3 Klausuren +</a:t>
            </a:r>
          </a:p>
          <a:p>
            <a:pPr marL="361950" lvl="1" indent="-104775" eaLnBrk="1" hangingPunct="1">
              <a:spcBef>
                <a:spcPts val="0"/>
              </a:spcBef>
              <a:buNone/>
              <a:defRPr/>
            </a:pPr>
            <a:r>
              <a:rPr lang="de-AT" sz="2000" dirty="0" smtClean="0">
                <a:latin typeface="Arial Narrow" pitchFamily="34" charset="0"/>
              </a:rPr>
              <a:t>  - entweder </a:t>
            </a:r>
            <a:r>
              <a:rPr lang="de-AT" sz="2000" dirty="0">
                <a:latin typeface="Arial Narrow" pitchFamily="34" charset="0"/>
              </a:rPr>
              <a:t>eine weitere lebende Fremdsprache</a:t>
            </a:r>
            <a:br>
              <a:rPr lang="de-AT" sz="2000" dirty="0">
                <a:latin typeface="Arial Narrow" pitchFamily="34" charset="0"/>
              </a:rPr>
            </a:br>
            <a:r>
              <a:rPr lang="de-AT" sz="2000" dirty="0" smtClean="0">
                <a:latin typeface="Arial Narrow" pitchFamily="34" charset="0"/>
              </a:rPr>
              <a:t>   oder </a:t>
            </a:r>
            <a:r>
              <a:rPr lang="de-AT" sz="2000" dirty="0">
                <a:latin typeface="Arial Narrow" pitchFamily="34" charset="0"/>
              </a:rPr>
              <a:t>Latein oder Griechisch </a:t>
            </a:r>
            <a:br>
              <a:rPr lang="de-AT" sz="2000" dirty="0">
                <a:latin typeface="Arial Narrow" pitchFamily="34" charset="0"/>
              </a:rPr>
            </a:br>
            <a:r>
              <a:rPr lang="de-AT" sz="2000" dirty="0" smtClean="0">
                <a:latin typeface="Arial Narrow" pitchFamily="34" charset="0"/>
              </a:rPr>
              <a:t>   oder </a:t>
            </a:r>
            <a:r>
              <a:rPr lang="de-AT" sz="2000" dirty="0">
                <a:latin typeface="Arial Narrow" pitchFamily="34" charset="0"/>
              </a:rPr>
              <a:t>eine Klausur aus den nicht standardisierten Prüfungsgebieten: </a:t>
            </a:r>
            <a:endParaRPr lang="de-AT" sz="2000" dirty="0" smtClean="0">
              <a:latin typeface="Arial Narrow" pitchFamily="34" charset="0"/>
            </a:endParaRPr>
          </a:p>
          <a:p>
            <a:pPr marL="361950" lvl="1" indent="-104775" eaLnBrk="1" hangingPunct="1">
              <a:spcBef>
                <a:spcPts val="0"/>
              </a:spcBef>
              <a:buNone/>
              <a:defRPr/>
            </a:pPr>
            <a:r>
              <a:rPr lang="de-AT" sz="2000" dirty="0" smtClean="0">
                <a:latin typeface="Arial Narrow" pitchFamily="34" charset="0"/>
              </a:rPr>
              <a:t>     DG</a:t>
            </a:r>
            <a:r>
              <a:rPr lang="de-AT" sz="2000" dirty="0">
                <a:latin typeface="Arial Narrow" pitchFamily="34" charset="0"/>
              </a:rPr>
              <a:t>, </a:t>
            </a:r>
            <a:r>
              <a:rPr lang="de-AT" sz="2000" dirty="0" err="1">
                <a:latin typeface="Arial Narrow" pitchFamily="34" charset="0"/>
              </a:rPr>
              <a:t>Ph</a:t>
            </a:r>
            <a:r>
              <a:rPr lang="de-AT" sz="2000" dirty="0">
                <a:latin typeface="Arial Narrow" pitchFamily="34" charset="0"/>
              </a:rPr>
              <a:t>, BIUK, </a:t>
            </a:r>
            <a:r>
              <a:rPr lang="de-AT" sz="2000" dirty="0" err="1">
                <a:latin typeface="Arial Narrow" pitchFamily="34" charset="0"/>
              </a:rPr>
              <a:t>SpK</a:t>
            </a:r>
            <a:r>
              <a:rPr lang="de-AT" sz="2000" dirty="0">
                <a:latin typeface="Arial Narrow" pitchFamily="34" charset="0"/>
              </a:rPr>
              <a:t>, …</a:t>
            </a:r>
            <a:endParaRPr lang="de-DE" sz="20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631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24744"/>
            <a:ext cx="7772400" cy="504825"/>
          </a:xfrm>
        </p:spPr>
        <p:txBody>
          <a:bodyPr/>
          <a:lstStyle/>
          <a:p>
            <a:pPr algn="ctr" eaLnBrk="1" hangingPunct="1">
              <a:defRPr/>
            </a:pPr>
            <a:r>
              <a:rPr lang="de-DE" sz="3600" b="1" i="0" dirty="0">
                <a:solidFill>
                  <a:srgbClr val="9E2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Klausurprüfung</a:t>
            </a:r>
            <a:endParaRPr lang="de-DE" sz="3600" b="1" i="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16832"/>
            <a:ext cx="7772400" cy="4464496"/>
          </a:xfrm>
        </p:spPr>
        <p:txBody>
          <a:bodyPr/>
          <a:lstStyle/>
          <a:p>
            <a:pPr marL="180975" indent="-180975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de-AT" sz="2800" b="1" dirty="0">
                <a:solidFill>
                  <a:srgbClr val="000000"/>
                </a:solidFill>
                <a:latin typeface="Arial Narrow" pitchFamily="34" charset="0"/>
              </a:rPr>
              <a:t>Erstellung der Aufgaben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de-DE" sz="2000" dirty="0">
              <a:solidFill>
                <a:srgbClr val="000000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 2" pitchFamily="18" charset="2"/>
              <a:buChar char=""/>
              <a:defRPr/>
            </a:pPr>
            <a:r>
              <a:rPr lang="de-AT" sz="2000" dirty="0">
                <a:solidFill>
                  <a:srgbClr val="000000"/>
                </a:solidFill>
                <a:latin typeface="Arial Narrow" pitchFamily="34" charset="0"/>
              </a:rPr>
              <a:t>Aufgaben der standardisierten </a:t>
            </a:r>
            <a:r>
              <a:rPr lang="de-AT" sz="2000" dirty="0" smtClean="0">
                <a:solidFill>
                  <a:srgbClr val="000000"/>
                </a:solidFill>
                <a:latin typeface="Arial Narrow" pitchFamily="34" charset="0"/>
              </a:rPr>
              <a:t>Prüfungsgebiete sowie die Termine dafür </a:t>
            </a:r>
            <a:r>
              <a:rPr lang="de-AT" sz="2000" dirty="0">
                <a:solidFill>
                  <a:srgbClr val="000000"/>
                </a:solidFill>
                <a:latin typeface="Arial Narrow" pitchFamily="34" charset="0"/>
              </a:rPr>
              <a:t/>
            </a:r>
            <a:br>
              <a:rPr lang="de-AT" sz="2000" dirty="0">
                <a:solidFill>
                  <a:srgbClr val="000000"/>
                </a:solidFill>
                <a:latin typeface="Arial Narrow" pitchFamily="34" charset="0"/>
              </a:rPr>
            </a:br>
            <a:r>
              <a:rPr lang="de-AT" sz="2000" dirty="0" smtClean="0">
                <a:solidFill>
                  <a:srgbClr val="000000"/>
                </a:solidFill>
                <a:latin typeface="Arial Narrow" pitchFamily="34" charset="0"/>
              </a:rPr>
              <a:t>werden </a:t>
            </a:r>
            <a:r>
              <a:rPr lang="de-AT" sz="2000" dirty="0">
                <a:solidFill>
                  <a:srgbClr val="000000"/>
                </a:solidFill>
                <a:latin typeface="Arial Narrow" pitchFamily="34" charset="0"/>
              </a:rPr>
              <a:t>bundeseinheitlich gestellt bzw. festgelegt. 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None/>
              <a:defRPr/>
            </a:pPr>
            <a:endParaRPr lang="de-AT" sz="2000" dirty="0">
              <a:solidFill>
                <a:srgbClr val="000000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 2" pitchFamily="18" charset="2"/>
              <a:buChar char=""/>
              <a:tabLst>
                <a:tab pos="180975" algn="l"/>
              </a:tabLst>
              <a:defRPr/>
            </a:pPr>
            <a:r>
              <a:rPr lang="de-AT" sz="2000" dirty="0">
                <a:solidFill>
                  <a:srgbClr val="000000"/>
                </a:solidFill>
                <a:latin typeface="Arial Narrow" pitchFamily="34" charset="0"/>
              </a:rPr>
              <a:t>Nicht standardisierte Klausuren:</a:t>
            </a:r>
          </a:p>
          <a:p>
            <a:pPr marL="361950" lvl="1" indent="0" eaLnBrk="1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de-AT" sz="2000" dirty="0" smtClean="0">
                <a:solidFill>
                  <a:srgbClr val="000000"/>
                </a:solidFill>
                <a:latin typeface="Arial Narrow" pitchFamily="34" charset="0"/>
              </a:rPr>
              <a:t>- Erstellung </a:t>
            </a:r>
            <a:r>
              <a:rPr lang="de-AT" sz="2000" dirty="0">
                <a:solidFill>
                  <a:srgbClr val="000000"/>
                </a:solidFill>
                <a:latin typeface="Arial Narrow" pitchFamily="34" charset="0"/>
              </a:rPr>
              <a:t>durch den/die Fachprofessor/in</a:t>
            </a:r>
          </a:p>
          <a:p>
            <a:pPr marL="361950" lvl="1" indent="0" eaLnBrk="1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de-AT" sz="2000" dirty="0" smtClean="0">
                <a:solidFill>
                  <a:srgbClr val="000000"/>
                </a:solidFill>
                <a:latin typeface="Arial Narrow" pitchFamily="34" charset="0"/>
              </a:rPr>
              <a:t>- Vorlage </a:t>
            </a:r>
            <a:r>
              <a:rPr lang="de-AT" sz="2000" dirty="0">
                <a:solidFill>
                  <a:srgbClr val="000000"/>
                </a:solidFill>
                <a:latin typeface="Arial Narrow" pitchFamily="34" charset="0"/>
              </a:rPr>
              <a:t>bei Schulbehörde 1. Instanz</a:t>
            </a:r>
          </a:p>
          <a:p>
            <a:pPr marL="361950" lvl="1" indent="0" eaLnBrk="1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de-AT" sz="2000" dirty="0" smtClean="0">
                <a:solidFill>
                  <a:srgbClr val="000000"/>
                </a:solidFill>
                <a:latin typeface="Arial Narrow" pitchFamily="34" charset="0"/>
              </a:rPr>
              <a:t>- Kompetenzorientierte </a:t>
            </a:r>
            <a:r>
              <a:rPr lang="de-AT" sz="2000" dirty="0">
                <a:solidFill>
                  <a:srgbClr val="000000"/>
                </a:solidFill>
                <a:latin typeface="Arial Narrow" pitchFamily="34" charset="0"/>
              </a:rPr>
              <a:t>Aufgabenstellung</a:t>
            </a:r>
          </a:p>
          <a:p>
            <a:pPr marL="361950" lvl="1" indent="0" eaLnBrk="1" hangingPunct="1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de-AT" sz="2000" dirty="0" smtClean="0">
                <a:solidFill>
                  <a:srgbClr val="000000"/>
                </a:solidFill>
                <a:latin typeface="Arial Narrow" pitchFamily="34" charset="0"/>
              </a:rPr>
              <a:t>- Erwartungshorizont </a:t>
            </a:r>
            <a:r>
              <a:rPr lang="de-AT" sz="2000" dirty="0">
                <a:solidFill>
                  <a:srgbClr val="000000"/>
                </a:solidFill>
                <a:latin typeface="Arial Narrow" pitchFamily="34" charset="0"/>
              </a:rPr>
              <a:t>und darauf </a:t>
            </a:r>
            <a:r>
              <a:rPr lang="de-AT" sz="2000" dirty="0" smtClean="0">
                <a:solidFill>
                  <a:srgbClr val="000000"/>
                </a:solidFill>
                <a:latin typeface="Arial Narrow" pitchFamily="34" charset="0"/>
              </a:rPr>
              <a:t>abgestimmter Korrekturvorschlag</a:t>
            </a:r>
            <a:r>
              <a:rPr lang="de-AT" sz="2000" dirty="0">
                <a:solidFill>
                  <a:srgbClr val="000000"/>
                </a:solidFill>
                <a:latin typeface="Arial Narrow" pitchFamily="34" charset="0"/>
              </a:rPr>
              <a:t/>
            </a:r>
            <a:br>
              <a:rPr lang="de-AT" sz="2000" dirty="0">
                <a:solidFill>
                  <a:srgbClr val="000000"/>
                </a:solidFill>
                <a:latin typeface="Arial Narrow" pitchFamily="34" charset="0"/>
              </a:rPr>
            </a:br>
            <a:endParaRPr lang="de-AT" sz="2000" dirty="0">
              <a:solidFill>
                <a:srgbClr val="000000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 2" pitchFamily="18" charset="2"/>
              <a:buChar char=""/>
              <a:defRPr/>
            </a:pPr>
            <a:r>
              <a:rPr lang="de-AT" sz="2000" dirty="0">
                <a:solidFill>
                  <a:srgbClr val="000000"/>
                </a:solidFill>
                <a:latin typeface="Arial Narrow" pitchFamily="34" charset="0"/>
              </a:rPr>
              <a:t>Individuelle Lösungen bei </a:t>
            </a:r>
            <a:r>
              <a:rPr lang="de-AT" sz="2000" dirty="0" err="1">
                <a:solidFill>
                  <a:srgbClr val="000000"/>
                </a:solidFill>
                <a:latin typeface="Arial Narrow" pitchFamily="34" charset="0"/>
              </a:rPr>
              <a:t>Prüfungskandidat/inn/en</a:t>
            </a:r>
            <a:r>
              <a:rPr lang="de-AT" sz="2000" dirty="0">
                <a:solidFill>
                  <a:srgbClr val="000000"/>
                </a:solidFill>
                <a:latin typeface="Arial Narrow" pitchFamily="34" charset="0"/>
              </a:rPr>
              <a:t> mit körperlicher </a:t>
            </a:r>
            <a:r>
              <a:rPr lang="de-AT" sz="2000" dirty="0" smtClean="0">
                <a:solidFill>
                  <a:srgbClr val="000000"/>
                </a:solidFill>
                <a:latin typeface="Arial Narrow" pitchFamily="34" charset="0"/>
              </a:rPr>
              <a:t>Behinderung</a:t>
            </a:r>
            <a:endParaRPr lang="de-AT" sz="2000" dirty="0">
              <a:solidFill>
                <a:srgbClr val="000000"/>
              </a:solidFill>
              <a:latin typeface="Arial Narrow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sz="20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862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24744"/>
            <a:ext cx="7772400" cy="504825"/>
          </a:xfrm>
        </p:spPr>
        <p:txBody>
          <a:bodyPr/>
          <a:lstStyle/>
          <a:p>
            <a:pPr algn="ctr" eaLnBrk="1" hangingPunct="1">
              <a:defRPr/>
            </a:pPr>
            <a:r>
              <a:rPr lang="de-DE" sz="3600" b="1" i="0" dirty="0">
                <a:solidFill>
                  <a:srgbClr val="9E2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Klausurprüfung</a:t>
            </a:r>
            <a:endParaRPr lang="de-DE" sz="3600" b="1" i="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204864"/>
            <a:ext cx="7772400" cy="403244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de-AT" sz="2800" b="1" dirty="0" smtClean="0">
                <a:latin typeface="Arial Narrow" pitchFamily="34" charset="0"/>
              </a:rPr>
              <a:t>Durchführung </a:t>
            </a:r>
            <a:r>
              <a:rPr lang="de-AT" sz="2800" b="1" dirty="0">
                <a:latin typeface="Arial Narrow" pitchFamily="34" charset="0"/>
              </a:rPr>
              <a:t>der Klausurprüfung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endParaRPr lang="de-AT" sz="1200" dirty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spcAft>
                <a:spcPts val="300"/>
              </a:spcAft>
              <a:buNone/>
              <a:defRPr/>
            </a:pPr>
            <a:endParaRPr lang="de-AT" sz="2000" dirty="0" smtClean="0">
              <a:solidFill>
                <a:srgbClr val="00B050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 2" pitchFamily="18" charset="2"/>
              <a:buChar char=""/>
              <a:defRPr/>
            </a:pPr>
            <a:r>
              <a:rPr lang="de-AT" sz="2000" dirty="0" smtClean="0">
                <a:latin typeface="Arial Narrow" pitchFamily="34" charset="0"/>
              </a:rPr>
              <a:t>Maßnahmen gegen die Verwendung unerlaubter Hilfsmittel sind zu setzen.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None/>
              <a:defRPr/>
            </a:pPr>
            <a:endParaRPr lang="de-AT" sz="2000" dirty="0" smtClean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spcAft>
                <a:spcPts val="300"/>
              </a:spcAft>
              <a:buFont typeface="Wingdings 2" pitchFamily="18" charset="2"/>
              <a:buChar char=""/>
              <a:defRPr/>
            </a:pPr>
            <a:r>
              <a:rPr lang="de-AT" sz="2000" dirty="0" smtClean="0">
                <a:latin typeface="Arial Narrow" pitchFamily="34" charset="0"/>
              </a:rPr>
              <a:t>Prüfungskandidat/innen, die den Prüfungsverlauf stören und Anweisungen der 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de-AT" sz="2000" dirty="0" smtClean="0">
                <a:latin typeface="Arial Narrow" pitchFamily="34" charset="0"/>
              </a:rPr>
              <a:t>      Aufsicht nicht befolgen sind von der (weiteren) Ablegung der Prüfung 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de-AT" sz="2000" dirty="0" smtClean="0">
                <a:latin typeface="Arial Narrow" pitchFamily="34" charset="0"/>
              </a:rPr>
              <a:t>      auszuschließen.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endParaRPr lang="de-AT" sz="2000" dirty="0" smtClean="0">
              <a:latin typeface="Arial Narrow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sz="20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35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24744"/>
            <a:ext cx="7772400" cy="504056"/>
          </a:xfrm>
        </p:spPr>
        <p:txBody>
          <a:bodyPr/>
          <a:lstStyle/>
          <a:p>
            <a:pPr algn="ctr" eaLnBrk="1" hangingPunct="1">
              <a:defRPr/>
            </a:pPr>
            <a:r>
              <a:rPr lang="de-DE" sz="3600" b="1" i="0" dirty="0">
                <a:solidFill>
                  <a:srgbClr val="9E2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Klausurprüfung</a:t>
            </a:r>
            <a:endParaRPr lang="de-DE" sz="3600" b="1" i="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88840"/>
            <a:ext cx="7772400" cy="4248472"/>
          </a:xfrm>
        </p:spPr>
        <p:txBody>
          <a:bodyPr/>
          <a:lstStyle/>
          <a:p>
            <a:pPr marL="180975" indent="-180975" eaLnBrk="1" hangingPunct="1">
              <a:lnSpc>
                <a:spcPct val="80000"/>
              </a:lnSpc>
              <a:buFontTx/>
              <a:buNone/>
              <a:defRPr/>
            </a:pPr>
            <a:r>
              <a:rPr lang="de-AT" sz="2800" b="1" dirty="0" smtClean="0">
                <a:latin typeface="Arial Narrow" pitchFamily="34" charset="0"/>
              </a:rPr>
              <a:t>Beurteilung</a:t>
            </a:r>
            <a:endParaRPr lang="de-AT" sz="2800" b="1" dirty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endParaRPr lang="de-DE" sz="2000" dirty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buFont typeface="Wingdings 2" pitchFamily="18" charset="2"/>
              <a:buChar char=""/>
              <a:defRPr/>
            </a:pPr>
            <a:r>
              <a:rPr lang="de-AT" sz="2000" dirty="0">
                <a:latin typeface="Arial Narrow" pitchFamily="34" charset="0"/>
              </a:rPr>
              <a:t>Korrektur + Beurteilungsvorschlag </a:t>
            </a:r>
            <a:r>
              <a:rPr lang="de-AT" sz="2000" dirty="0" smtClean="0">
                <a:latin typeface="Arial Narrow" pitchFamily="34" charset="0"/>
              </a:rPr>
              <a:t>spätestens </a:t>
            </a:r>
            <a:r>
              <a:rPr lang="de-AT" sz="2000" dirty="0">
                <a:latin typeface="Arial Narrow" pitchFamily="34" charset="0"/>
              </a:rPr>
              <a:t/>
            </a:r>
            <a:br>
              <a:rPr lang="de-AT" sz="2000" dirty="0">
                <a:latin typeface="Arial Narrow" pitchFamily="34" charset="0"/>
              </a:rPr>
            </a:br>
            <a:r>
              <a:rPr lang="de-AT" sz="2000" dirty="0">
                <a:latin typeface="Arial Narrow" pitchFamily="34" charset="0"/>
              </a:rPr>
              <a:t>eine Woche nach der </a:t>
            </a:r>
            <a:r>
              <a:rPr lang="de-AT" sz="2000" dirty="0" smtClean="0">
                <a:latin typeface="Arial Narrow" pitchFamily="34" charset="0"/>
              </a:rPr>
              <a:t>Klausur </a:t>
            </a:r>
            <a:endParaRPr lang="de-AT" sz="2000" dirty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buFont typeface="Wingdings 2" pitchFamily="18" charset="2"/>
              <a:buChar char=""/>
              <a:defRPr/>
            </a:pPr>
            <a:r>
              <a:rPr lang="de-AT" sz="2000" dirty="0">
                <a:latin typeface="Arial Narrow" pitchFamily="34" charset="0"/>
              </a:rPr>
              <a:t>Klausurarbeiten + Beurteilungsvorschläge </a:t>
            </a:r>
            <a:r>
              <a:rPr lang="de-AT" sz="2000" dirty="0" smtClean="0">
                <a:latin typeface="Arial Narrow" pitchFamily="34" charset="0"/>
              </a:rPr>
              <a:t>+ Erwartungshorizont </a:t>
            </a:r>
            <a:r>
              <a:rPr lang="de-AT" sz="2000" dirty="0">
                <a:latin typeface="Arial Narrow" pitchFamily="34" charset="0"/>
              </a:rPr>
              <a:t>+ Beurteilungskriterien </a:t>
            </a:r>
            <a:r>
              <a:rPr lang="de-AT" sz="2000" dirty="0" smtClean="0">
                <a:latin typeface="Arial Narrow" pitchFamily="34" charset="0"/>
              </a:rPr>
              <a:t>+ Beurteilungsschlüssel </a:t>
            </a:r>
            <a:r>
              <a:rPr lang="de-AT" sz="2000" dirty="0">
                <a:latin typeface="Arial Narrow" pitchFamily="34" charset="0"/>
              </a:rPr>
              <a:t>an Vorsitzende/n 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buFont typeface="Wingdings 2" pitchFamily="18" charset="2"/>
              <a:buChar char=""/>
              <a:defRPr/>
            </a:pPr>
            <a:r>
              <a:rPr lang="de-AT" sz="2000" dirty="0">
                <a:latin typeface="Arial Narrow" pitchFamily="34" charset="0"/>
              </a:rPr>
              <a:t>Beurteilungskonferenz: Festlegung </a:t>
            </a:r>
            <a:r>
              <a:rPr lang="de-AT" sz="2000" dirty="0" smtClean="0">
                <a:latin typeface="Arial Narrow" pitchFamily="34" charset="0"/>
              </a:rPr>
              <a:t>der Beurteilungen</a:t>
            </a:r>
            <a:endParaRPr lang="de-AT" sz="2000" dirty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 2" pitchFamily="18" charset="2"/>
              <a:buChar char=""/>
              <a:defRPr/>
            </a:pPr>
            <a:r>
              <a:rPr lang="de-AT" sz="2000" dirty="0">
                <a:latin typeface="Arial Narrow" pitchFamily="34" charset="0"/>
              </a:rPr>
              <a:t>Vorgetäuschte Leistungen sind nicht zu </a:t>
            </a:r>
            <a:r>
              <a:rPr lang="de-AT" sz="2000" dirty="0" smtClean="0">
                <a:latin typeface="Arial Narrow" pitchFamily="34" charset="0"/>
              </a:rPr>
              <a:t>beurteilen; 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de-AT" sz="2000" dirty="0" smtClean="0">
                <a:latin typeface="Arial Narrow" pitchFamily="34" charset="0"/>
              </a:rPr>
              <a:t>      - Fortsetzen </a:t>
            </a:r>
            <a:r>
              <a:rPr lang="de-AT" sz="2000" dirty="0">
                <a:latin typeface="Arial Narrow" pitchFamily="34" charset="0"/>
              </a:rPr>
              <a:t>der Klausur im selben </a:t>
            </a:r>
            <a:r>
              <a:rPr lang="de-AT" sz="2000" dirty="0" smtClean="0">
                <a:latin typeface="Arial Narrow" pitchFamily="34" charset="0"/>
              </a:rPr>
              <a:t>Prüfungstermin</a:t>
            </a:r>
            <a:r>
              <a:rPr lang="de-AT" sz="2000" dirty="0">
                <a:latin typeface="Arial Narrow" pitchFamily="34" charset="0"/>
              </a:rPr>
              <a:t> </a:t>
            </a:r>
            <a:r>
              <a:rPr lang="de-AT" sz="2000" dirty="0" smtClean="0">
                <a:latin typeface="Arial Narrow" pitchFamily="34" charset="0"/>
              </a:rPr>
              <a:t>und </a:t>
            </a:r>
            <a:r>
              <a:rPr lang="de-AT" sz="2000" dirty="0">
                <a:latin typeface="Arial Narrow" pitchFamily="34" charset="0"/>
              </a:rPr>
              <a:t>Antreten </a:t>
            </a:r>
            <a:r>
              <a:rPr lang="de-AT" sz="2000" dirty="0" smtClean="0">
                <a:latin typeface="Arial Narrow" pitchFamily="34" charset="0"/>
              </a:rPr>
              <a:t>zur</a:t>
            </a:r>
          </a:p>
          <a:p>
            <a:pPr eaLnBrk="1" hangingPunct="1">
              <a:lnSpc>
                <a:spcPct val="80000"/>
              </a:lnSpc>
              <a:spcAft>
                <a:spcPts val="300"/>
              </a:spcAft>
              <a:buNone/>
              <a:defRPr/>
            </a:pPr>
            <a:r>
              <a:rPr lang="de-AT" sz="2000" dirty="0" smtClean="0">
                <a:latin typeface="Arial Narrow" pitchFamily="34" charset="0"/>
              </a:rPr>
              <a:t>        mündlichen </a:t>
            </a:r>
            <a:r>
              <a:rPr lang="de-AT" sz="2000" dirty="0">
                <a:latin typeface="Arial Narrow" pitchFamily="34" charset="0"/>
              </a:rPr>
              <a:t>Prüfung möglich; </a:t>
            </a:r>
          </a:p>
          <a:p>
            <a:pPr marL="361950" indent="0" eaLnBrk="1" hangingPunct="1">
              <a:lnSpc>
                <a:spcPct val="80000"/>
              </a:lnSpc>
              <a:buNone/>
              <a:defRPr/>
            </a:pPr>
            <a:r>
              <a:rPr lang="de-AT" sz="2000" dirty="0" smtClean="0">
                <a:latin typeface="Arial Narrow" pitchFamily="34" charset="0"/>
              </a:rPr>
              <a:t>- Wiederholung </a:t>
            </a:r>
            <a:r>
              <a:rPr lang="de-AT" sz="2000" dirty="0">
                <a:latin typeface="Arial Narrow" pitchFamily="34" charset="0"/>
              </a:rPr>
              <a:t>der nicht beurteilten Prüfung(en) </a:t>
            </a:r>
            <a:r>
              <a:rPr lang="de-AT" sz="2000" dirty="0" smtClean="0">
                <a:latin typeface="Arial Narrow" pitchFamily="34" charset="0"/>
              </a:rPr>
              <a:t>in </a:t>
            </a:r>
            <a:r>
              <a:rPr lang="de-AT" sz="2000" dirty="0">
                <a:latin typeface="Arial Narrow" pitchFamily="34" charset="0"/>
              </a:rPr>
              <a:t>einem nächsten Termin</a:t>
            </a:r>
            <a:r>
              <a:rPr lang="de-AT" sz="2000" dirty="0" smtClean="0">
                <a:latin typeface="Arial Narrow" pitchFamily="34" charset="0"/>
              </a:rPr>
              <a:t>.</a:t>
            </a:r>
            <a:endParaRPr lang="de-AT" sz="2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508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24744"/>
            <a:ext cx="7772400" cy="504056"/>
          </a:xfrm>
        </p:spPr>
        <p:txBody>
          <a:bodyPr/>
          <a:lstStyle/>
          <a:p>
            <a:pPr algn="ctr" eaLnBrk="1" hangingPunct="1">
              <a:defRPr/>
            </a:pPr>
            <a:r>
              <a:rPr lang="de-DE" sz="3600" b="1" i="0" dirty="0" smtClean="0">
                <a:solidFill>
                  <a:srgbClr val="9E2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Mündliche Kompensationsprüfung</a:t>
            </a:r>
            <a:endParaRPr lang="de-DE" sz="3600" b="1" i="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88840"/>
            <a:ext cx="7772400" cy="4392488"/>
          </a:xfrm>
        </p:spPr>
        <p:txBody>
          <a:bodyPr/>
          <a:lstStyle/>
          <a:p>
            <a:pPr marL="180975" indent="-180975" eaLnBrk="1" hangingPunct="1">
              <a:lnSpc>
                <a:spcPct val="80000"/>
              </a:lnSpc>
              <a:buFontTx/>
              <a:buNone/>
              <a:defRPr/>
            </a:pPr>
            <a:r>
              <a:rPr lang="de-AT" sz="2800" b="1" dirty="0" smtClean="0">
                <a:latin typeface="Arial Narrow" pitchFamily="34" charset="0"/>
              </a:rPr>
              <a:t>Durchführung </a:t>
            </a:r>
            <a:r>
              <a:rPr lang="de-AT" sz="2800" b="1" dirty="0">
                <a:latin typeface="Arial Narrow" pitchFamily="34" charset="0"/>
              </a:rPr>
              <a:t>und </a:t>
            </a:r>
            <a:r>
              <a:rPr lang="de-AT" sz="2800" b="1" dirty="0" smtClean="0">
                <a:latin typeface="Arial Narrow" pitchFamily="34" charset="0"/>
              </a:rPr>
              <a:t>Beurteilung</a:t>
            </a:r>
          </a:p>
          <a:p>
            <a:pPr marL="180975" indent="-180975" eaLnBrk="1" hangingPunct="1">
              <a:lnSpc>
                <a:spcPct val="80000"/>
              </a:lnSpc>
              <a:buFontTx/>
              <a:buNone/>
              <a:defRPr/>
            </a:pPr>
            <a:endParaRPr lang="de-A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324000" indent="-324000" eaLnBrk="1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 2" pitchFamily="18" charset="2"/>
              <a:buChar char=""/>
              <a:tabLst>
                <a:tab pos="2066925" algn="l"/>
              </a:tabLst>
              <a:defRPr/>
            </a:pPr>
            <a:r>
              <a:rPr lang="de-AT" sz="2000" dirty="0">
                <a:latin typeface="Arial Narrow" pitchFamily="34" charset="0"/>
              </a:rPr>
              <a:t>Bekanntgabe </a:t>
            </a:r>
            <a:r>
              <a:rPr lang="de-AT" sz="2000" dirty="0" smtClean="0">
                <a:latin typeface="Arial Narrow" pitchFamily="34" charset="0"/>
              </a:rPr>
              <a:t>von negativen Beurteilungen spätestens </a:t>
            </a:r>
            <a:r>
              <a:rPr lang="de-AT" sz="2000" dirty="0">
                <a:latin typeface="Arial Narrow" pitchFamily="34" charset="0"/>
              </a:rPr>
              <a:t>eine Woche vor </a:t>
            </a:r>
            <a:r>
              <a:rPr lang="de-AT" sz="2000" dirty="0" smtClean="0">
                <a:latin typeface="Arial Narrow" pitchFamily="34" charset="0"/>
              </a:rPr>
              <a:t>der Kompensationsprüfung</a:t>
            </a:r>
            <a:endParaRPr lang="de-AT" sz="800" dirty="0">
              <a:latin typeface="Arial Narrow" pitchFamily="34" charset="0"/>
            </a:endParaRPr>
          </a:p>
          <a:p>
            <a:pPr marL="324000" indent="-324000" eaLnBrk="1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 2" pitchFamily="18" charset="2"/>
              <a:buChar char=""/>
              <a:tabLst>
                <a:tab pos="2066925" algn="l"/>
              </a:tabLst>
              <a:defRPr/>
            </a:pPr>
            <a:r>
              <a:rPr lang="de-AT" sz="2000" dirty="0">
                <a:latin typeface="Arial Narrow" pitchFamily="34" charset="0"/>
              </a:rPr>
              <a:t>Spätestens drei Tage nach Bekanntgabe der negativen Beurteilung kann der Kandidat/die Kandidatin </a:t>
            </a:r>
            <a:r>
              <a:rPr lang="de-AT" sz="2000" dirty="0" smtClean="0">
                <a:latin typeface="Arial Narrow" pitchFamily="34" charset="0"/>
              </a:rPr>
              <a:t>den Antrag </a:t>
            </a:r>
            <a:r>
              <a:rPr lang="de-AT" sz="2000" dirty="0">
                <a:latin typeface="Arial Narrow" pitchFamily="34" charset="0"/>
              </a:rPr>
              <a:t>zur Ablegung der mündlichen Kompensationsprüfung im selben Termin </a:t>
            </a:r>
            <a:r>
              <a:rPr lang="de-AT" sz="2000" dirty="0" smtClean="0">
                <a:latin typeface="Arial Narrow" pitchFamily="34" charset="0"/>
              </a:rPr>
              <a:t>stellen.</a:t>
            </a:r>
            <a:endParaRPr lang="de-AT" sz="800" dirty="0">
              <a:latin typeface="Arial Narrow" pitchFamily="34" charset="0"/>
            </a:endParaRPr>
          </a:p>
          <a:p>
            <a:pPr marL="324000" indent="-324000" eaLnBrk="1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 2" pitchFamily="18" charset="2"/>
              <a:buChar char=""/>
              <a:tabLst>
                <a:tab pos="2066925" algn="l"/>
              </a:tabLst>
              <a:defRPr/>
            </a:pPr>
            <a:r>
              <a:rPr lang="de-AT" sz="2000" dirty="0" smtClean="0">
                <a:latin typeface="Arial Narrow" pitchFamily="34" charset="0"/>
              </a:rPr>
              <a:t>Aufgabenstellungen analog zu den Bestimmungen der standardisierten bzw. nicht standardisierten Klausuren; sie beziehen </a:t>
            </a:r>
            <a:r>
              <a:rPr lang="de-AT" sz="2000" dirty="0">
                <a:latin typeface="Arial Narrow" pitchFamily="34" charset="0"/>
              </a:rPr>
              <a:t>sich auf die Kompetenzen der vorangegangenen negativ beurteilten Klausur</a:t>
            </a:r>
            <a:r>
              <a:rPr lang="de-AT" sz="2000" dirty="0" smtClean="0">
                <a:latin typeface="Arial Narrow" pitchFamily="34" charset="0"/>
              </a:rPr>
              <a:t>.</a:t>
            </a:r>
            <a:endParaRPr lang="de-AT" sz="800" dirty="0">
              <a:latin typeface="Arial Narrow" pitchFamily="34" charset="0"/>
            </a:endParaRPr>
          </a:p>
          <a:p>
            <a:pPr marL="324000" indent="-324000" eaLnBrk="1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 2" pitchFamily="18" charset="2"/>
              <a:buChar char=""/>
              <a:tabLst>
                <a:tab pos="2066925" algn="l"/>
              </a:tabLst>
              <a:defRPr/>
            </a:pPr>
            <a:r>
              <a:rPr lang="de-AT" sz="2000" dirty="0">
                <a:latin typeface="Arial Narrow" pitchFamily="34" charset="0"/>
              </a:rPr>
              <a:t>Bei standardisierten Kompensationsprüfungen erfolgt </a:t>
            </a:r>
            <a:r>
              <a:rPr lang="de-AT" sz="2000" dirty="0" smtClean="0">
                <a:latin typeface="Arial Narrow" pitchFamily="34" charset="0"/>
              </a:rPr>
              <a:t>die Übermittlung </a:t>
            </a:r>
            <a:r>
              <a:rPr lang="de-AT" sz="2000" dirty="0">
                <a:latin typeface="Arial Narrow" pitchFamily="34" charset="0"/>
              </a:rPr>
              <a:t>der Aufgabenpakete </a:t>
            </a:r>
            <a:r>
              <a:rPr lang="de-AT" sz="2000" dirty="0" smtClean="0">
                <a:latin typeface="Arial Narrow" pitchFamily="34" charset="0"/>
              </a:rPr>
              <a:t>voraussichtlich an </a:t>
            </a:r>
            <a:r>
              <a:rPr lang="de-AT" sz="2000" dirty="0">
                <a:latin typeface="Arial Narrow" pitchFamily="34" charset="0"/>
              </a:rPr>
              <a:t>zwei vorgegebenen </a:t>
            </a:r>
            <a:r>
              <a:rPr lang="de-AT" sz="2000" dirty="0" smtClean="0">
                <a:latin typeface="Arial Narrow" pitchFamily="34" charset="0"/>
              </a:rPr>
              <a:t>Tagen.  </a:t>
            </a:r>
            <a:endParaRPr lang="de-AT" sz="900" dirty="0">
              <a:latin typeface="Arial Narrow" pitchFamily="34" charset="0"/>
            </a:endParaRPr>
          </a:p>
          <a:p>
            <a:pPr marL="324000" indent="-324000" eaLnBrk="1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 2" pitchFamily="18" charset="2"/>
              <a:buChar char=""/>
              <a:tabLst>
                <a:tab pos="2066925" algn="l"/>
              </a:tabLst>
              <a:defRPr/>
            </a:pPr>
            <a:r>
              <a:rPr lang="de-AT" sz="2000" dirty="0">
                <a:latin typeface="Arial Narrow" pitchFamily="34" charset="0"/>
              </a:rPr>
              <a:t>Vorbereitungszeit:	</a:t>
            </a:r>
            <a:r>
              <a:rPr lang="de-AT" sz="2000" dirty="0" smtClean="0">
                <a:latin typeface="Arial Narrow" pitchFamily="34" charset="0"/>
              </a:rPr>
              <a:t>mindestens 30 Minuten</a:t>
            </a:r>
            <a:endParaRPr lang="de-AT" sz="900" dirty="0">
              <a:latin typeface="Arial Narrow" pitchFamily="34" charset="0"/>
            </a:endParaRPr>
          </a:p>
          <a:p>
            <a:pPr marL="324000" indent="-324000" eaLnBrk="1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 2" pitchFamily="18" charset="2"/>
              <a:buChar char=""/>
              <a:tabLst>
                <a:tab pos="2066925" algn="l"/>
              </a:tabLst>
              <a:defRPr/>
            </a:pPr>
            <a:r>
              <a:rPr lang="de-AT" sz="2000" dirty="0" smtClean="0">
                <a:latin typeface="Arial Narrow" pitchFamily="34" charset="0"/>
              </a:rPr>
              <a:t>Prüfungsdauer:	maximal 25 Minuten</a:t>
            </a:r>
            <a:endParaRPr lang="de-AT" sz="900" dirty="0">
              <a:latin typeface="Arial Narrow" pitchFamily="34" charset="0"/>
            </a:endParaRPr>
          </a:p>
          <a:p>
            <a:pPr marL="324000" indent="-324000" eaLnBrk="1" hangingPunct="1">
              <a:lnSpc>
                <a:spcPct val="80000"/>
              </a:lnSpc>
              <a:spcBef>
                <a:spcPts val="0"/>
              </a:spcBef>
              <a:buFont typeface="Wingdings 2" pitchFamily="18" charset="2"/>
              <a:buChar char=""/>
              <a:tabLst>
                <a:tab pos="2066925" algn="l"/>
              </a:tabLst>
              <a:defRPr/>
            </a:pPr>
            <a:r>
              <a:rPr lang="de-AT" sz="2000" dirty="0">
                <a:latin typeface="Arial Narrow" pitchFamily="34" charset="0"/>
              </a:rPr>
              <a:t>Gesamtbeurteilung</a:t>
            </a:r>
            <a:r>
              <a:rPr lang="de-AT" sz="2000" dirty="0" smtClean="0">
                <a:latin typeface="Arial Narrow" pitchFamily="34" charset="0"/>
              </a:rPr>
              <a:t>: nicht </a:t>
            </a:r>
            <a:r>
              <a:rPr lang="de-AT" sz="2000" dirty="0">
                <a:latin typeface="Arial Narrow" pitchFamily="34" charset="0"/>
              </a:rPr>
              <a:t>besser als „Befriedigend“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sz="20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888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276872"/>
            <a:ext cx="7772400" cy="2520280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de-AT" sz="3600" b="1" dirty="0" smtClean="0">
              <a:solidFill>
                <a:srgbClr val="9E2A0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 marL="0" indent="0" algn="ctr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de-DE" sz="3600" b="1" dirty="0" smtClean="0">
                <a:solidFill>
                  <a:srgbClr val="9E2A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Beurteilung der 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de-DE" sz="3600" b="1" dirty="0">
                <a:solidFill>
                  <a:srgbClr val="9E2A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s</a:t>
            </a:r>
            <a:r>
              <a:rPr lang="de-DE" sz="3600" b="1" dirty="0" smtClean="0">
                <a:solidFill>
                  <a:srgbClr val="9E2A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tandardisierten Klausuren</a:t>
            </a:r>
            <a:endParaRPr lang="de-DE" sz="3600" dirty="0">
              <a:latin typeface="Arial Narrow" pitchFamily="34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de-DE" sz="36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678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060848"/>
            <a:ext cx="7772400" cy="4032448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800" b="1" dirty="0" smtClean="0">
                <a:latin typeface="Arial Narrow" pitchFamily="34" charset="0"/>
              </a:rPr>
              <a:t>Deutsch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sz="2000" dirty="0">
              <a:latin typeface="Arial Narrow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Char char=""/>
              <a:defRPr/>
            </a:pPr>
            <a:r>
              <a:rPr lang="de-DE" sz="2000" dirty="0" smtClean="0">
                <a:latin typeface="Arial Narrow" pitchFamily="34" charset="0"/>
              </a:rPr>
              <a:t>   Für jeden der beiden Texte (= Kompensationsbereiche) </a:t>
            </a:r>
          </a:p>
          <a:p>
            <a:pPr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de-DE" sz="2000" dirty="0" smtClean="0">
                <a:latin typeface="Arial Narrow" pitchFamily="34" charset="0"/>
              </a:rPr>
              <a:t>     -  Aufgabenerfüllung aus inhaltlicher Sicht</a:t>
            </a:r>
          </a:p>
          <a:p>
            <a:pPr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de-DE" sz="2000" dirty="0" smtClean="0">
                <a:latin typeface="Arial Narrow" pitchFamily="34" charset="0"/>
              </a:rPr>
              <a:t>     -  Aufgabenerfüllung aus textstruktureller Sicht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de-DE" sz="2000" dirty="0" smtClean="0">
                <a:latin typeface="Arial Narrow" pitchFamily="34" charset="0"/>
              </a:rPr>
              <a:t>     -  Aufgabenerfüllung in Bezug auf Stil und Ausdruck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sz="2000" dirty="0" smtClean="0">
              <a:latin typeface="Arial Narrow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Font typeface="Wingdings 2" pitchFamily="18" charset="2"/>
              <a:buChar char=""/>
              <a:defRPr/>
            </a:pPr>
            <a:r>
              <a:rPr lang="de-DE" sz="2000" dirty="0" smtClean="0">
                <a:latin typeface="Arial Narrow" pitchFamily="34" charset="0"/>
              </a:rPr>
              <a:t>   Über beide </a:t>
            </a:r>
            <a:r>
              <a:rPr lang="de-DE" sz="2000" dirty="0" err="1" smtClean="0">
                <a:latin typeface="Arial Narrow" pitchFamily="34" charset="0"/>
              </a:rPr>
              <a:t>Performanzen</a:t>
            </a:r>
            <a:r>
              <a:rPr lang="de-DE" sz="2000" dirty="0" smtClean="0">
                <a:latin typeface="Arial Narrow" pitchFamily="34" charset="0"/>
              </a:rPr>
              <a:t> (= Kompetenzbereich 3)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de-DE" sz="2000" dirty="0" smtClean="0">
                <a:latin typeface="Arial Narrow" pitchFamily="34" charset="0"/>
              </a:rPr>
              <a:t>      -  Aufgabenerfüllung hinsichtlich normativer Sprachrichtigkeit</a:t>
            </a:r>
          </a:p>
          <a:p>
            <a:pPr eaLnBrk="1" hangingPunct="1">
              <a:spcBef>
                <a:spcPts val="0"/>
              </a:spcBef>
              <a:buFontTx/>
              <a:buChar char="-"/>
              <a:defRPr/>
            </a:pPr>
            <a:endParaRPr lang="de-DE" sz="2000" dirty="0">
              <a:latin typeface="Arial Narrow" pitchFamily="34" charset="0"/>
            </a:endParaRPr>
          </a:p>
          <a:p>
            <a:pPr marL="0" indent="0" eaLnBrk="1" hangingPunct="1">
              <a:spcBef>
                <a:spcPts val="0"/>
              </a:spcBef>
              <a:buFont typeface="Wingdings 2" pitchFamily="18" charset="2"/>
              <a:buChar char=""/>
              <a:defRPr/>
            </a:pPr>
            <a:r>
              <a:rPr lang="de-DE" sz="2000" dirty="0" smtClean="0">
                <a:latin typeface="Arial Narrow" pitchFamily="34" charset="0"/>
              </a:rPr>
              <a:t>   Jeder der 3 Kompetenzbereiche muss positiv sein.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83568" y="1124744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smtClean="0">
                <a:solidFill>
                  <a:srgbClr val="9E2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Beurteilung</a:t>
            </a:r>
            <a:endParaRPr lang="de-AT" sz="3600" dirty="0"/>
          </a:p>
        </p:txBody>
      </p:sp>
    </p:spTree>
    <p:extLst>
      <p:ext uri="{BB962C8B-B14F-4D97-AF65-F5344CB8AC3E}">
        <p14:creationId xmlns="" xmlns:p14="http://schemas.microsoft.com/office/powerpoint/2010/main" val="398497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844824"/>
            <a:ext cx="7772400" cy="4216534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sz="1800" b="1" dirty="0" smtClean="0">
              <a:latin typeface="Arial Narrow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de-DE" sz="2800" b="1" dirty="0" smtClean="0">
                <a:latin typeface="Arial Narrow" pitchFamily="34" charset="0"/>
              </a:rPr>
              <a:t>Lebende Fremdsprachen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Wingdings 2" pitchFamily="18" charset="2"/>
              <a:buChar char=""/>
              <a:defRPr/>
            </a:pPr>
            <a:r>
              <a:rPr lang="de-DE" sz="1800" dirty="0" smtClean="0">
                <a:latin typeface="Arial Narrow" pitchFamily="34" charset="0"/>
              </a:rPr>
              <a:t>Kompetenzbereich 1: Lesen und Hören</a:t>
            </a:r>
          </a:p>
          <a:p>
            <a:pPr eaLnBrk="1" hangingPunct="1">
              <a:spcBef>
                <a:spcPts val="0"/>
              </a:spcBef>
              <a:buFont typeface="Wingdings 2" pitchFamily="18" charset="2"/>
              <a:buChar char=""/>
              <a:defRPr/>
            </a:pPr>
            <a:r>
              <a:rPr lang="de-DE" sz="1800" dirty="0" smtClean="0">
                <a:latin typeface="Arial Narrow" pitchFamily="34" charset="0"/>
              </a:rPr>
              <a:t>Kompetenzbereich 2: Sprache im Kontext mit Schreiben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sz="1200" dirty="0">
              <a:latin typeface="Arial Narrow" pitchFamily="34" charset="0"/>
            </a:endParaRPr>
          </a:p>
          <a:p>
            <a:pPr marL="0" indent="0" eaLnBrk="1" hangingPunct="1">
              <a:spcBef>
                <a:spcPts val="0"/>
              </a:spcBef>
              <a:buFont typeface="Wingdings 2" pitchFamily="18" charset="2"/>
              <a:buChar char=""/>
              <a:defRPr/>
            </a:pPr>
            <a:r>
              <a:rPr lang="de-DE" sz="1800" dirty="0" smtClean="0">
                <a:latin typeface="Arial Narrow" pitchFamily="34" charset="0"/>
              </a:rPr>
              <a:t>    Beide Kompetenzbereiche müssen positiv sein.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sz="1200" dirty="0">
              <a:latin typeface="Arial Narrow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Font typeface="Wingdings 2" pitchFamily="18" charset="2"/>
              <a:buChar char=""/>
              <a:defRPr/>
            </a:pPr>
            <a:r>
              <a:rPr lang="de-DE" sz="1800" dirty="0" smtClean="0">
                <a:latin typeface="Arial Narrow" pitchFamily="34" charset="0"/>
              </a:rPr>
              <a:t>    Lesen, Hören, Sprache im Kontext: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de-DE" sz="1800" dirty="0" smtClean="0">
                <a:latin typeface="Arial Narrow" pitchFamily="34" charset="0"/>
              </a:rPr>
              <a:t>      -  Vorgegebene Anzahl von gewichteten Items, die richtig gelöst werden müssen, 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de-DE" sz="1800" dirty="0" smtClean="0">
                <a:latin typeface="Arial Narrow" pitchFamily="34" charset="0"/>
              </a:rPr>
              <a:t>         damit das Wesentliche überwiegend erfüllt ist. 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endParaRPr lang="de-DE" sz="1200" dirty="0">
              <a:latin typeface="Arial Narrow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Font typeface="Wingdings 2" pitchFamily="18" charset="2"/>
              <a:buChar char=""/>
              <a:defRPr/>
            </a:pPr>
            <a:r>
              <a:rPr lang="de-DE" sz="1800" dirty="0" smtClean="0">
                <a:latin typeface="Arial Narrow" pitchFamily="34" charset="0"/>
              </a:rPr>
              <a:t>    Schreiben: Analytischer Beurteilungsraster mit 4 Kriterien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1800" dirty="0" smtClean="0">
                <a:latin typeface="Arial Narrow" pitchFamily="34" charset="0"/>
              </a:rPr>
              <a:t>      -  Erfüllung der Aufgabenstellung/Aufbau und </a:t>
            </a:r>
            <a:r>
              <a:rPr lang="de-DE" sz="1800" dirty="0" smtClean="0">
                <a:latin typeface="Arial Narrow" pitchFamily="34" charset="0"/>
              </a:rPr>
              <a:t>Layout/Spektrum sprachl</a:t>
            </a:r>
            <a:r>
              <a:rPr lang="de-DE" sz="1800" dirty="0" smtClean="0">
                <a:latin typeface="Arial Narrow" pitchFamily="34" charset="0"/>
              </a:rPr>
              <a:t>icher</a:t>
            </a:r>
            <a:r>
              <a:rPr lang="de-DE" sz="1800" dirty="0" smtClean="0">
                <a:latin typeface="Arial Narrow" pitchFamily="34" charset="0"/>
              </a:rPr>
              <a:t> Mittel/ </a:t>
            </a:r>
            <a:endParaRPr lang="de-DE" sz="1800" dirty="0" smtClean="0">
              <a:latin typeface="Arial Narrow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1800" dirty="0" smtClean="0">
                <a:latin typeface="Arial Narrow" pitchFamily="34" charset="0"/>
              </a:rPr>
              <a:t>         Sprachrichtigkeit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sz="1800" dirty="0" smtClean="0">
              <a:latin typeface="Arial Narrow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sz="1800" dirty="0" smtClean="0">
              <a:latin typeface="Arial Narrow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AT" sz="2000" dirty="0" smtClean="0">
              <a:latin typeface="Arial Narrow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83568" y="1124744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smtClean="0">
                <a:solidFill>
                  <a:srgbClr val="9E2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Beurteilung</a:t>
            </a:r>
            <a:endParaRPr lang="de-AT" sz="3600" dirty="0"/>
          </a:p>
        </p:txBody>
      </p:sp>
    </p:spTree>
    <p:extLst>
      <p:ext uri="{BB962C8B-B14F-4D97-AF65-F5344CB8AC3E}">
        <p14:creationId xmlns="" xmlns:p14="http://schemas.microsoft.com/office/powerpoint/2010/main" val="265476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844824"/>
            <a:ext cx="7772400" cy="4216534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sz="1800" b="1" dirty="0" smtClean="0">
              <a:latin typeface="Arial Narrow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800" b="1" dirty="0" smtClean="0">
                <a:latin typeface="Arial Narrow" pitchFamily="34" charset="0"/>
              </a:rPr>
              <a:t>Latein (vierjährig bzw. sechsjährig) / Griechisch</a:t>
            </a:r>
          </a:p>
          <a:p>
            <a:pPr eaLnBrk="1" hangingPunct="1">
              <a:spcBef>
                <a:spcPts val="0"/>
              </a:spcBef>
              <a:buFontTx/>
              <a:buChar char="-"/>
              <a:defRPr/>
            </a:pPr>
            <a:endParaRPr lang="de-DE" sz="2000" b="1" dirty="0">
              <a:latin typeface="Arial Narrow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Wingdings 2" pitchFamily="18" charset="2"/>
              <a:buChar char=""/>
              <a:defRPr/>
            </a:pPr>
            <a:r>
              <a:rPr lang="de-DE" sz="1800" dirty="0" smtClean="0">
                <a:latin typeface="Arial Narrow" pitchFamily="34" charset="0"/>
              </a:rPr>
              <a:t>Kompetenzbereich 1: Übersetzungstext</a:t>
            </a:r>
          </a:p>
          <a:p>
            <a:pPr eaLnBrk="1" hangingPunct="1">
              <a:spcBef>
                <a:spcPts val="0"/>
              </a:spcBef>
              <a:buFont typeface="Wingdings 2" pitchFamily="18" charset="2"/>
              <a:buChar char=""/>
              <a:defRPr/>
            </a:pPr>
            <a:r>
              <a:rPr lang="de-DE" sz="1800" dirty="0" smtClean="0">
                <a:latin typeface="Arial Narrow" pitchFamily="34" charset="0"/>
              </a:rPr>
              <a:t>Kompetenzbereich 2: Interpretationstext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sz="1200" dirty="0">
              <a:latin typeface="Arial Narrow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Font typeface="Wingdings 2" pitchFamily="18" charset="2"/>
              <a:buChar char=""/>
              <a:defRPr/>
            </a:pPr>
            <a:r>
              <a:rPr lang="de-DE" sz="1800" dirty="0" smtClean="0">
                <a:latin typeface="Arial Narrow" pitchFamily="34" charset="0"/>
              </a:rPr>
              <a:t>    Beide Kompetenzbereiche müssen positiv sein. Der Übersetzungstext ist stärker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1800" dirty="0" smtClean="0">
                <a:latin typeface="Arial Narrow" pitchFamily="34" charset="0"/>
              </a:rPr>
              <a:t>      zu gewichten als der Interpretationstext, und zwar im Verhältnis 60 : 40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sz="1200" dirty="0">
              <a:latin typeface="Arial Narrow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Font typeface="Wingdings 2" pitchFamily="18" charset="2"/>
              <a:buChar char=""/>
              <a:defRPr/>
            </a:pPr>
            <a:r>
              <a:rPr lang="de-DE" sz="1800" dirty="0" smtClean="0">
                <a:latin typeface="Arial Narrow" pitchFamily="34" charset="0"/>
              </a:rPr>
              <a:t>    Übersetzungstext: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1800" dirty="0" smtClean="0">
                <a:latin typeface="Arial Narrow" pitchFamily="34" charset="0"/>
              </a:rPr>
              <a:t>       -  Sinnäquivalenz, Lexik, Morphologie, Syntax, sprachliche Qualität der Zielsprache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endParaRPr lang="de-DE" sz="1200" dirty="0">
              <a:latin typeface="Arial Narrow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Font typeface="Wingdings 2" pitchFamily="18" charset="2"/>
              <a:buChar char=""/>
              <a:defRPr/>
            </a:pPr>
            <a:r>
              <a:rPr lang="de-DE" sz="1800" dirty="0" smtClean="0">
                <a:latin typeface="Arial Narrow" pitchFamily="34" charset="0"/>
              </a:rPr>
              <a:t>    Interpretationstext: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1800" dirty="0" smtClean="0">
                <a:latin typeface="Arial Narrow" pitchFamily="34" charset="0"/>
              </a:rPr>
              <a:t>       -  Interpretationskompetenz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sz="1800" dirty="0" smtClean="0">
              <a:latin typeface="Arial Narrow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83568" y="1124744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smtClean="0">
                <a:solidFill>
                  <a:srgbClr val="9E2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Beurteilung</a:t>
            </a:r>
            <a:endParaRPr lang="de-AT" sz="3600" dirty="0"/>
          </a:p>
        </p:txBody>
      </p:sp>
    </p:spTree>
    <p:extLst>
      <p:ext uri="{BB962C8B-B14F-4D97-AF65-F5344CB8AC3E}">
        <p14:creationId xmlns="" xmlns:p14="http://schemas.microsoft.com/office/powerpoint/2010/main" val="378571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24744"/>
            <a:ext cx="7772400" cy="576262"/>
          </a:xfrm>
        </p:spPr>
        <p:txBody>
          <a:bodyPr/>
          <a:lstStyle/>
          <a:p>
            <a:pPr algn="ctr" eaLnBrk="1" hangingPunct="1">
              <a:defRPr/>
            </a:pPr>
            <a:r>
              <a:rPr lang="de-DE" sz="3600" i="0" dirty="0" smtClean="0">
                <a:solidFill>
                  <a:srgbClr val="9E2A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VWA</a:t>
            </a:r>
            <a:endParaRPr lang="de-DE" sz="3600" i="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16832"/>
            <a:ext cx="7992888" cy="4536504"/>
          </a:xfrm>
          <a:ln>
            <a:noFill/>
          </a:ln>
        </p:spPr>
        <p:txBody>
          <a:bodyPr/>
          <a:lstStyle/>
          <a:p>
            <a:pPr marL="180975" indent="-180975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de-AT" sz="2800" b="1" dirty="0" smtClean="0">
                <a:latin typeface="Arial Narrow" pitchFamily="34" charset="0"/>
              </a:rPr>
              <a:t>Termine – vorletzte Schulstufe</a:t>
            </a: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300"/>
              </a:spcAft>
              <a:buFont typeface="Wingdings 2"/>
              <a:buChar char=""/>
              <a:defRPr/>
            </a:pPr>
            <a:r>
              <a:rPr lang="de-AT" sz="2000" b="1" dirty="0" smtClean="0">
                <a:latin typeface="Arial Narrow" pitchFamily="34" charset="0"/>
              </a:rPr>
              <a:t>Themenfindung:</a:t>
            </a:r>
            <a:endParaRPr lang="de-AT" sz="2000" dirty="0" smtClean="0">
              <a:solidFill>
                <a:srgbClr val="E90D90"/>
              </a:solidFill>
              <a:latin typeface="Arial Narrow" pitchFamily="34" charset="0"/>
            </a:endParaRP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AT" sz="2000" dirty="0" smtClean="0">
                <a:solidFill>
                  <a:srgbClr val="E90D90"/>
                </a:solidFill>
                <a:latin typeface="Arial Narrow" pitchFamily="34" charset="0"/>
              </a:rPr>
              <a:t>	</a:t>
            </a:r>
            <a:r>
              <a:rPr lang="de-AT" sz="2000" dirty="0" smtClean="0">
                <a:latin typeface="Arial Narrow" pitchFamily="34" charset="0"/>
              </a:rPr>
              <a:t>erstes Semester, freie Wahl der Betreuerin/des Betreuers</a:t>
            </a: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AT" sz="1800" dirty="0" smtClean="0">
                <a:latin typeface="Arial Narrow" pitchFamily="34" charset="0"/>
              </a:rPr>
              <a:t>	</a:t>
            </a: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300"/>
              </a:spcAft>
              <a:buFont typeface="Wingdings 2"/>
              <a:buChar char=""/>
              <a:defRPr/>
            </a:pPr>
            <a:r>
              <a:rPr lang="de-AT" sz="2000" b="1" dirty="0" smtClean="0">
                <a:latin typeface="Arial Narrow" pitchFamily="34" charset="0"/>
              </a:rPr>
              <a:t>Festlegung des Themas:</a:t>
            </a:r>
          </a:p>
          <a:p>
            <a:pPr marL="180975" indent="-180975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AT" sz="2000" dirty="0" smtClean="0">
                <a:latin typeface="Arial Narrow" pitchFamily="34" charset="0"/>
              </a:rPr>
              <a:t>	spätestens am Ende des 1. Semesters der vorletzten Schulstufe</a:t>
            </a:r>
          </a:p>
          <a:p>
            <a:pPr marL="180975" indent="-180975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AT" sz="1800" dirty="0" smtClean="0">
                <a:latin typeface="Arial Narrow" pitchFamily="34" charset="0"/>
              </a:rPr>
              <a:t> </a:t>
            </a: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300"/>
              </a:spcAft>
              <a:buFont typeface="Wingdings 2"/>
              <a:buChar char=""/>
              <a:defRPr/>
            </a:pPr>
            <a:r>
              <a:rPr lang="de-AT" sz="2000" b="1" dirty="0" smtClean="0">
                <a:latin typeface="Arial Narrow" pitchFamily="34" charset="0"/>
              </a:rPr>
              <a:t>Vorlage des Themas inkl. Erwartungshorizont bei der Schulbehörde </a:t>
            </a: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AT" sz="2000" b="1" dirty="0" smtClean="0">
                <a:latin typeface="Arial Narrow" pitchFamily="34" charset="0"/>
              </a:rPr>
              <a:t>   1. Instanz: </a:t>
            </a:r>
            <a:r>
              <a:rPr lang="de-AT" sz="2000" dirty="0" smtClean="0">
                <a:latin typeface="Arial Narrow" pitchFamily="34" charset="0"/>
              </a:rPr>
              <a:t>Ende März der vorletzten Schulstufe</a:t>
            </a:r>
          </a:p>
          <a:p>
            <a:pPr marL="180975" indent="-180975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AT" sz="1800" dirty="0" smtClean="0">
              <a:latin typeface="Arial Narrow" pitchFamily="34" charset="0"/>
            </a:endParaRP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300"/>
              </a:spcAft>
              <a:buFont typeface="Wingdings 2"/>
              <a:buChar char=""/>
              <a:defRPr/>
            </a:pPr>
            <a:r>
              <a:rPr lang="de-AT" sz="2000" b="1" dirty="0" smtClean="0">
                <a:latin typeface="Arial Narrow" pitchFamily="34" charset="0"/>
              </a:rPr>
              <a:t>Genehmigung durch die Schulbehörde 1. Instanz:</a:t>
            </a:r>
            <a:r>
              <a:rPr lang="de-AT" sz="2000" dirty="0" smtClean="0">
                <a:latin typeface="Arial Narrow" pitchFamily="34" charset="0"/>
              </a:rPr>
              <a:t> </a:t>
            </a: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de-AT" sz="2000" dirty="0" smtClean="0">
                <a:latin typeface="Arial Narrow" pitchFamily="34" charset="0"/>
              </a:rPr>
              <a:t>    Ende April</a:t>
            </a:r>
            <a:endParaRPr lang="de-AT" sz="1000" dirty="0" smtClean="0">
              <a:latin typeface="Arial Narrow" pitchFamily="34" charset="0"/>
            </a:endParaRP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AT" sz="1800" dirty="0" smtClean="0">
                <a:latin typeface="Arial Narrow" pitchFamily="34" charset="0"/>
              </a:rPr>
              <a:t>	</a:t>
            </a:r>
            <a:r>
              <a:rPr lang="de-AT" sz="2000" b="1" dirty="0" smtClean="0">
                <a:latin typeface="Arial Narrow" pitchFamily="34" charset="0"/>
              </a:rPr>
              <a:t>bei Ablehnung</a:t>
            </a:r>
            <a:r>
              <a:rPr lang="de-AT" sz="2000" dirty="0" smtClean="0">
                <a:latin typeface="Arial Narrow" pitchFamily="34" charset="0"/>
              </a:rPr>
              <a:t>: Vorlage eines neuen Themas innerhalb einer Nachfrist  </a:t>
            </a:r>
            <a:br>
              <a:rPr lang="de-AT" sz="2000" dirty="0" smtClean="0">
                <a:latin typeface="Arial Narrow" pitchFamily="34" charset="0"/>
              </a:rPr>
            </a:br>
            <a:r>
              <a:rPr lang="de-AT" sz="2000" spc="-20" dirty="0" smtClean="0">
                <a:latin typeface="Arial Narrow" pitchFamily="34" charset="0"/>
              </a:rPr>
              <a:t>(ev.14 Tage, Festlegung der 1. Instanz)</a:t>
            </a: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AT" sz="1800" dirty="0" smtClean="0"/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de-AT" sz="2000" b="1" dirty="0" smtClean="0">
                <a:latin typeface="Arial Narrow" pitchFamily="34" charset="0"/>
              </a:rPr>
              <a:t>Erste Besprechung nach der Genehmigung</a:t>
            </a:r>
            <a:endParaRPr lang="de-DE" sz="20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844824"/>
            <a:ext cx="7772400" cy="4464496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800" b="1" dirty="0" smtClean="0">
                <a:latin typeface="Arial Narrow" pitchFamily="34" charset="0"/>
              </a:rPr>
              <a:t>Mathematik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sz="2000" dirty="0" smtClean="0">
              <a:latin typeface="Arial Narrow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000" b="1" dirty="0" smtClean="0">
                <a:latin typeface="Arial Narrow" pitchFamily="34" charset="0"/>
              </a:rPr>
              <a:t>Grundkompetenzen (= das Wesentliche)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de-DE" sz="2000" dirty="0" smtClean="0">
                <a:latin typeface="Arial Narrow" pitchFamily="34" charset="0"/>
              </a:rPr>
              <a:t>    - </a:t>
            </a:r>
            <a:r>
              <a:rPr lang="de-DE" sz="2000" b="1" dirty="0" smtClean="0">
                <a:latin typeface="Arial Narrow" pitchFamily="34" charset="0"/>
              </a:rPr>
              <a:t> 1. Teil</a:t>
            </a:r>
            <a:r>
              <a:rPr lang="de-DE" sz="2000" dirty="0" smtClean="0">
                <a:latin typeface="Arial Narrow" pitchFamily="34" charset="0"/>
              </a:rPr>
              <a:t>:Typ-1-Aufgaben (vollständig richtig  </a:t>
            </a:r>
            <a:r>
              <a:rPr lang="de-DE" sz="2000" dirty="0" smtClean="0">
                <a:latin typeface="Arial Narrow" pitchFamily="34" charset="0"/>
                <a:sym typeface="Symbol"/>
              </a:rPr>
              <a:t></a:t>
            </a:r>
            <a:r>
              <a:rPr lang="de-DE" sz="2000" dirty="0" smtClean="0">
                <a:latin typeface="Arial Narrow" pitchFamily="34" charset="0"/>
              </a:rPr>
              <a:t>   Befriedigend, 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de-DE" sz="2000" dirty="0" smtClean="0">
                <a:latin typeface="Arial Narrow" pitchFamily="34" charset="0"/>
              </a:rPr>
              <a:t>	  das Wesentliche überwiegend erfüllt (ev. 66%) </a:t>
            </a:r>
            <a:r>
              <a:rPr lang="de-DE" sz="2000" dirty="0" smtClean="0">
                <a:latin typeface="Arial Narrow" pitchFamily="34" charset="0"/>
                <a:sym typeface="Symbol"/>
              </a:rPr>
              <a:t> Genügend</a:t>
            </a:r>
            <a:r>
              <a:rPr lang="de-DE" sz="2000" dirty="0" smtClean="0">
                <a:latin typeface="Arial Narrow" pitchFamily="34" charset="0"/>
              </a:rPr>
              <a:t>)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de-DE" sz="2000" dirty="0" smtClean="0">
                <a:latin typeface="Arial Narrow" pitchFamily="34" charset="0"/>
              </a:rPr>
              <a:t>    -  Ausgewiesene Typ-1-Aufgabenteile in den Typ-2-Aufgaben (zur Erreichung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de-DE" sz="2000" dirty="0" smtClean="0">
                <a:latin typeface="Arial Narrow" pitchFamily="34" charset="0"/>
              </a:rPr>
              <a:t>	  eines Genügend bzw. Befriedigend</a:t>
            </a:r>
            <a:r>
              <a:rPr lang="de-DE" sz="2000" dirty="0" smtClean="0">
                <a:solidFill>
                  <a:srgbClr val="00B050"/>
                </a:solidFill>
                <a:latin typeface="Arial Narrow" pitchFamily="34" charset="0"/>
              </a:rPr>
              <a:t>)</a:t>
            </a:r>
            <a:endParaRPr lang="de-DE" sz="2000" dirty="0" smtClean="0">
              <a:latin typeface="Arial Narrow" pitchFamily="34" charset="0"/>
            </a:endParaRPr>
          </a:p>
          <a:p>
            <a:pPr eaLnBrk="1" hangingPunct="1">
              <a:spcBef>
                <a:spcPts val="0"/>
              </a:spcBef>
              <a:buFontTx/>
              <a:buChar char="-"/>
              <a:defRPr/>
            </a:pPr>
            <a:endParaRPr lang="de-DE" sz="2000" dirty="0">
              <a:latin typeface="Arial Narrow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000" b="1" dirty="0" smtClean="0">
                <a:latin typeface="Arial Narrow" pitchFamily="34" charset="0"/>
              </a:rPr>
              <a:t>Vernetzung von Grundkompetenzen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de-DE" sz="2000" dirty="0" smtClean="0">
                <a:latin typeface="Arial Narrow" pitchFamily="34" charset="0"/>
              </a:rPr>
              <a:t>    -  Typ-2-Aufgaben (ohne Typ-1-Aufgabenteile)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000" dirty="0">
                <a:latin typeface="Arial Narrow" pitchFamily="34" charset="0"/>
              </a:rPr>
              <a:t> </a:t>
            </a:r>
            <a:r>
              <a:rPr lang="de-DE" sz="2000" dirty="0" smtClean="0">
                <a:latin typeface="Arial Narrow" pitchFamily="34" charset="0"/>
              </a:rPr>
              <a:t>      Notengebend für (Befriedigend) Gut und Sehr gut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sz="2000" dirty="0">
              <a:latin typeface="Arial Narrow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000" dirty="0" smtClean="0">
                <a:latin typeface="Arial Narrow" pitchFamily="34" charset="0"/>
              </a:rPr>
              <a:t>Kein Ausgleich zwischen Grundkompetenzen und Vernetzung</a:t>
            </a:r>
            <a:endParaRPr lang="de-DE" sz="2000" dirty="0">
              <a:latin typeface="Arial Narrow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AT" sz="2000" dirty="0" smtClean="0">
              <a:latin typeface="Arial Narrow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83568" y="1124744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smtClean="0">
                <a:solidFill>
                  <a:srgbClr val="9E2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Beurteilung</a:t>
            </a:r>
            <a:endParaRPr lang="de-AT" sz="3600" dirty="0"/>
          </a:p>
        </p:txBody>
      </p:sp>
    </p:spTree>
    <p:extLst>
      <p:ext uri="{BB962C8B-B14F-4D97-AF65-F5344CB8AC3E}">
        <p14:creationId xmlns="" xmlns:p14="http://schemas.microsoft.com/office/powerpoint/2010/main" val="176624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96752"/>
            <a:ext cx="7700392" cy="504056"/>
          </a:xfrm>
        </p:spPr>
        <p:txBody>
          <a:bodyPr/>
          <a:lstStyle/>
          <a:p>
            <a:pPr algn="ctr" eaLnBrk="1" hangingPunct="1">
              <a:defRPr/>
            </a:pPr>
            <a:r>
              <a:rPr lang="de-DE" sz="3600" b="1" i="0" dirty="0" smtClean="0">
                <a:solidFill>
                  <a:srgbClr val="9E2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Mündliche Prüfung</a:t>
            </a:r>
            <a:endParaRPr lang="de-DE" sz="3600" b="1" i="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060848"/>
            <a:ext cx="7772400" cy="4392488"/>
          </a:xfrm>
        </p:spPr>
        <p:txBody>
          <a:bodyPr/>
          <a:lstStyle/>
          <a:p>
            <a:pPr marL="180975" indent="-180975" eaLnBrk="1" hangingPunct="1"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r>
              <a:rPr lang="de-AT" sz="2800" b="1" dirty="0">
                <a:latin typeface="Arial Narrow" pitchFamily="34" charset="0"/>
              </a:rPr>
              <a:t>Prüfungsgebiete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de-DE" sz="2000" dirty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0"/>
              </a:spcBef>
              <a:buFont typeface="Wingdings 2" pitchFamily="18" charset="2"/>
              <a:buChar char=""/>
              <a:defRPr/>
            </a:pPr>
            <a:r>
              <a:rPr lang="de-AT" sz="2000" dirty="0">
                <a:latin typeface="Arial Narrow" pitchFamily="34" charset="0"/>
              </a:rPr>
              <a:t>2 oder 3 mündliche Teilprüfungen aus der </a:t>
            </a:r>
            <a:r>
              <a:rPr lang="de-AT" sz="2000" dirty="0" smtClean="0">
                <a:latin typeface="Arial Narrow" pitchFamily="34" charset="0"/>
              </a:rPr>
              <a:t>Liste der </a:t>
            </a:r>
            <a:r>
              <a:rPr lang="de-AT" sz="2000" dirty="0">
                <a:latin typeface="Arial Narrow" pitchFamily="34" charset="0"/>
              </a:rPr>
              <a:t>Prüfungsgebiete (PG)</a:t>
            </a:r>
            <a:br>
              <a:rPr lang="de-AT" sz="2000" dirty="0">
                <a:latin typeface="Arial Narrow" pitchFamily="34" charset="0"/>
              </a:rPr>
            </a:br>
            <a:endParaRPr lang="de-AT" sz="2000" dirty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0"/>
              </a:spcBef>
              <a:buFont typeface="Wingdings 2" pitchFamily="18" charset="2"/>
              <a:buChar char=""/>
              <a:defRPr/>
            </a:pPr>
            <a:r>
              <a:rPr lang="de-AT" sz="2000" dirty="0">
                <a:latin typeface="Arial Narrow" pitchFamily="34" charset="0"/>
              </a:rPr>
              <a:t>PG entsprechend einem wissensorientierten</a:t>
            </a:r>
            <a:r>
              <a:rPr lang="de-AT" sz="2000" dirty="0" smtClean="0">
                <a:latin typeface="Arial Narrow" pitchFamily="34" charset="0"/>
              </a:rPr>
              <a:t>, (</a:t>
            </a:r>
            <a:r>
              <a:rPr lang="de-AT" sz="2000" dirty="0">
                <a:latin typeface="Arial Narrow" pitchFamily="34" charset="0"/>
              </a:rPr>
              <a:t>schulautonomen) </a:t>
            </a:r>
            <a:r>
              <a:rPr lang="de-AT" sz="2000" dirty="0" err="1" smtClean="0">
                <a:latin typeface="Arial Narrow" pitchFamily="34" charset="0"/>
              </a:rPr>
              <a:t>Pflicht-gegenstand</a:t>
            </a:r>
            <a:r>
              <a:rPr lang="de-AT" sz="2000" dirty="0" smtClean="0">
                <a:latin typeface="Arial Narrow" pitchFamily="34" charset="0"/>
              </a:rPr>
              <a:t> </a:t>
            </a:r>
            <a:r>
              <a:rPr lang="de-AT" sz="2000" dirty="0">
                <a:latin typeface="Arial Narrow" pitchFamily="34" charset="0"/>
              </a:rPr>
              <a:t>bzw</a:t>
            </a:r>
            <a:r>
              <a:rPr lang="de-AT" sz="2000" dirty="0" smtClean="0">
                <a:latin typeface="Arial Narrow" pitchFamily="34" charset="0"/>
              </a:rPr>
              <a:t>. (</a:t>
            </a:r>
            <a:r>
              <a:rPr lang="de-AT" sz="2000" dirty="0">
                <a:latin typeface="Arial Narrow" pitchFamily="34" charset="0"/>
              </a:rPr>
              <a:t>schulautonomen) Wahlpflichtgegenstand (WPG</a:t>
            </a:r>
            <a:r>
              <a:rPr lang="de-AT" sz="2000" dirty="0" smtClean="0">
                <a:latin typeface="Arial Narrow" pitchFamily="34" charset="0"/>
              </a:rPr>
              <a:t>), der </a:t>
            </a:r>
            <a:r>
              <a:rPr lang="de-AT" sz="2000" dirty="0">
                <a:latin typeface="Arial Narrow" pitchFamily="34" charset="0"/>
              </a:rPr>
              <a:t>im Ausmaß von mindestens 4 </a:t>
            </a:r>
            <a:r>
              <a:rPr lang="de-AT" sz="2000" dirty="0" smtClean="0">
                <a:latin typeface="Arial Narrow" pitchFamily="34" charset="0"/>
              </a:rPr>
              <a:t>Wochenstunden in </a:t>
            </a:r>
            <a:r>
              <a:rPr lang="de-AT" sz="2000" dirty="0">
                <a:latin typeface="Arial Narrow" pitchFamily="34" charset="0"/>
              </a:rPr>
              <a:t>der Oberstufe mindestens bis zur vorletzten </a:t>
            </a:r>
            <a:r>
              <a:rPr lang="de-AT" sz="2000" dirty="0" smtClean="0">
                <a:latin typeface="Arial Narrow" pitchFamily="34" charset="0"/>
              </a:rPr>
              <a:t>Schulstufe </a:t>
            </a:r>
            <a:r>
              <a:rPr lang="de-AT" sz="2000" dirty="0">
                <a:latin typeface="Arial Narrow" pitchFamily="34" charset="0"/>
              </a:rPr>
              <a:t>unterrichtet wurde.</a:t>
            </a:r>
            <a:br>
              <a:rPr lang="de-AT" sz="2000" dirty="0">
                <a:latin typeface="Arial Narrow" pitchFamily="34" charset="0"/>
              </a:rPr>
            </a:br>
            <a:endParaRPr lang="de-AT" sz="2000" dirty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0"/>
              </a:spcBef>
              <a:buFont typeface="Wingdings 2" pitchFamily="18" charset="2"/>
              <a:buChar char=""/>
              <a:defRPr/>
            </a:pPr>
            <a:r>
              <a:rPr lang="de-AT" sz="2000" dirty="0">
                <a:latin typeface="Arial Narrow" pitchFamily="34" charset="0"/>
              </a:rPr>
              <a:t>2 Teilprüfungen: insgesamt </a:t>
            </a:r>
            <a:r>
              <a:rPr lang="de-AT" sz="2000" dirty="0" smtClean="0">
                <a:latin typeface="Arial Narrow" pitchFamily="34" charset="0"/>
              </a:rPr>
              <a:t>mindestens </a:t>
            </a:r>
            <a:r>
              <a:rPr lang="de-AT" sz="2000" dirty="0">
                <a:latin typeface="Arial Narrow" pitchFamily="34" charset="0"/>
              </a:rPr>
              <a:t>10 Wochenstunden </a:t>
            </a:r>
            <a:br>
              <a:rPr lang="de-AT" sz="2000" dirty="0">
                <a:latin typeface="Arial Narrow" pitchFamily="34" charset="0"/>
              </a:rPr>
            </a:br>
            <a:r>
              <a:rPr lang="de-AT" sz="2000" dirty="0">
                <a:latin typeface="Arial Narrow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buFont typeface="Wingdings 2" pitchFamily="18" charset="2"/>
              <a:buChar char=""/>
              <a:defRPr/>
            </a:pPr>
            <a:r>
              <a:rPr lang="de-AT" sz="2000" dirty="0">
                <a:latin typeface="Arial Narrow" pitchFamily="34" charset="0"/>
              </a:rPr>
              <a:t>3 Teilprüfungen: insgesamt </a:t>
            </a:r>
            <a:r>
              <a:rPr lang="de-AT" sz="2000" dirty="0" smtClean="0">
                <a:latin typeface="Arial Narrow" pitchFamily="34" charset="0"/>
              </a:rPr>
              <a:t>mindestens </a:t>
            </a:r>
            <a:r>
              <a:rPr lang="de-AT" sz="2000" dirty="0">
                <a:latin typeface="Arial Narrow" pitchFamily="34" charset="0"/>
              </a:rPr>
              <a:t>15 Wochenstunden </a:t>
            </a:r>
            <a:br>
              <a:rPr lang="de-AT" sz="2000" dirty="0">
                <a:latin typeface="Arial Narrow" pitchFamily="34" charset="0"/>
              </a:rPr>
            </a:br>
            <a:r>
              <a:rPr lang="de-AT" sz="2000" dirty="0">
                <a:latin typeface="Arial Narrow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buFont typeface="Wingdings 2" pitchFamily="18" charset="2"/>
              <a:buChar char=""/>
              <a:defRPr/>
            </a:pPr>
            <a:r>
              <a:rPr lang="de-AT" sz="2000" dirty="0">
                <a:latin typeface="Arial Narrow" pitchFamily="34" charset="0"/>
              </a:rPr>
              <a:t>Haben 2 PG zusammen weniger als 10 </a:t>
            </a:r>
            <a:r>
              <a:rPr lang="de-AT" sz="2000" dirty="0" smtClean="0">
                <a:latin typeface="Arial Narrow" pitchFamily="34" charset="0"/>
              </a:rPr>
              <a:t>Wochenstunden</a:t>
            </a:r>
            <a:r>
              <a:rPr lang="de-AT" sz="2000" dirty="0">
                <a:latin typeface="Arial Narrow" pitchFamily="34" charset="0"/>
              </a:rPr>
              <a:t>, ist eine Kombination aus Pflicht- </a:t>
            </a:r>
            <a:r>
              <a:rPr lang="de-AT" sz="2000" dirty="0" smtClean="0">
                <a:latin typeface="Arial Narrow" pitchFamily="34" charset="0"/>
              </a:rPr>
              <a:t>und dazugehörigem </a:t>
            </a:r>
            <a:r>
              <a:rPr lang="de-AT" sz="2000" dirty="0">
                <a:latin typeface="Arial Narrow" pitchFamily="34" charset="0"/>
              </a:rPr>
              <a:t>WPG möglich (analog für 3 </a:t>
            </a:r>
            <a:r>
              <a:rPr lang="de-AT" sz="2000" dirty="0" smtClean="0">
                <a:latin typeface="Arial Narrow" pitchFamily="34" charset="0"/>
              </a:rPr>
              <a:t>PG mit weniger als 15 Wochenstunden).</a:t>
            </a:r>
            <a:endParaRPr lang="de-DE" sz="20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047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24744"/>
            <a:ext cx="7701161" cy="504056"/>
          </a:xfrm>
        </p:spPr>
        <p:txBody>
          <a:bodyPr/>
          <a:lstStyle/>
          <a:p>
            <a:pPr algn="ctr" eaLnBrk="1" hangingPunct="1">
              <a:defRPr/>
            </a:pPr>
            <a:r>
              <a:rPr lang="de-DE" sz="3600" b="1" i="0" dirty="0" smtClean="0">
                <a:solidFill>
                  <a:srgbClr val="9E2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Mündliche Prüfung</a:t>
            </a:r>
            <a:endParaRPr lang="de-DE" sz="3600" b="1" i="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16832"/>
            <a:ext cx="8136904" cy="4536504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de-AT" sz="2800" b="1" dirty="0" smtClean="0">
                <a:latin typeface="Arial Narrow" pitchFamily="34" charset="0"/>
              </a:rPr>
              <a:t>Aufgabenstellung, Durchführung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de-AT" sz="2000" b="1" dirty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de-AT" sz="2000" b="1" dirty="0" smtClean="0">
                <a:latin typeface="Arial Narrow" pitchFamily="34" charset="0"/>
              </a:rPr>
              <a:t>Empfehlung</a:t>
            </a:r>
            <a:r>
              <a:rPr lang="de-AT" sz="2000" b="1" dirty="0">
                <a:latin typeface="Arial Narrow" pitchFamily="34" charset="0"/>
              </a:rPr>
              <a:t>: </a:t>
            </a:r>
            <a:r>
              <a:rPr lang="de-AT" sz="2000" dirty="0">
                <a:latin typeface="Arial Narrow" pitchFamily="34" charset="0"/>
              </a:rPr>
              <a:t>Die Fachkonferenz ermittelt pro </a:t>
            </a:r>
            <a:r>
              <a:rPr lang="de-AT" sz="2000" dirty="0" smtClean="0">
                <a:latin typeface="Arial Narrow" pitchFamily="34" charset="0"/>
              </a:rPr>
              <a:t>Jahreswochenstunde</a:t>
            </a:r>
            <a:r>
              <a:rPr lang="de-AT" sz="500" dirty="0">
                <a:latin typeface="Arial Narrow" pitchFamily="34" charset="0"/>
              </a:rPr>
              <a:t/>
            </a:r>
            <a:br>
              <a:rPr lang="de-AT" sz="500" dirty="0">
                <a:latin typeface="Arial Narrow" pitchFamily="34" charset="0"/>
              </a:rPr>
            </a:br>
            <a:r>
              <a:rPr lang="de-AT" sz="2000" dirty="0">
                <a:latin typeface="Arial Narrow" pitchFamily="34" charset="0"/>
              </a:rPr>
              <a:t>in der Oberstufe mindestens 3, jedoch </a:t>
            </a:r>
            <a:r>
              <a:rPr lang="de-AT" sz="2000" dirty="0" smtClean="0">
                <a:latin typeface="Arial Narrow" pitchFamily="34" charset="0"/>
              </a:rPr>
              <a:t>insgesamt maximal </a:t>
            </a:r>
            <a:r>
              <a:rPr lang="de-AT" sz="2000" dirty="0">
                <a:latin typeface="Arial Narrow" pitchFamily="34" charset="0"/>
              </a:rPr>
              <a:t>24 </a:t>
            </a:r>
            <a:r>
              <a:rPr lang="de-AT" sz="2000" dirty="0" smtClean="0">
                <a:latin typeface="Arial Narrow" pitchFamily="34" charset="0"/>
              </a:rPr>
              <a:t>Themenbereiche</a:t>
            </a:r>
            <a:r>
              <a:rPr lang="de-AT" sz="2000" dirty="0">
                <a:latin typeface="Arial Narrow" pitchFamily="34" charset="0"/>
              </a:rPr>
              <a:t>. Diese unterliegen </a:t>
            </a:r>
            <a:r>
              <a:rPr lang="de-AT" sz="2000" dirty="0" smtClean="0">
                <a:latin typeface="Arial Narrow" pitchFamily="34" charset="0"/>
              </a:rPr>
              <a:t>der Zustimmung </a:t>
            </a:r>
            <a:r>
              <a:rPr lang="de-AT" sz="2000" dirty="0">
                <a:latin typeface="Arial Narrow" pitchFamily="34" charset="0"/>
              </a:rPr>
              <a:t>durch die Fachkonferenz.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endParaRPr lang="de-AT" sz="900" dirty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de-AT" sz="2000" b="1" dirty="0">
                <a:latin typeface="Arial Narrow" pitchFamily="34" charset="0"/>
              </a:rPr>
              <a:t>Empfehlung: </a:t>
            </a:r>
            <a:r>
              <a:rPr lang="de-AT" sz="2000" dirty="0">
                <a:latin typeface="Arial Narrow" pitchFamily="34" charset="0"/>
              </a:rPr>
              <a:t>Bei einem Viertel der Themen können </a:t>
            </a:r>
            <a:r>
              <a:rPr lang="de-AT" sz="2000" dirty="0" smtClean="0">
                <a:latin typeface="Arial Narrow" pitchFamily="34" charset="0"/>
              </a:rPr>
              <a:t>klassenspezifische </a:t>
            </a:r>
            <a:r>
              <a:rPr lang="de-AT" sz="2000" dirty="0">
                <a:latin typeface="Arial Narrow" pitchFamily="34" charset="0"/>
              </a:rPr>
              <a:t>Elemente berücksichtigt werden, auch hier Genehmigung durch die Fachkonferenz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endParaRPr lang="de-AT" sz="900" dirty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de-AT" sz="2000" dirty="0">
                <a:latin typeface="Arial Narrow" pitchFamily="34" charset="0"/>
              </a:rPr>
              <a:t>Jede/r Prüfungskandidat/in zieht aus dem </a:t>
            </a:r>
            <a:r>
              <a:rPr lang="de-AT" sz="2000" dirty="0" smtClean="0">
                <a:latin typeface="Arial Narrow" pitchFamily="34" charset="0"/>
              </a:rPr>
              <a:t>vollständigen Themenpool </a:t>
            </a:r>
          </a:p>
          <a:p>
            <a:pPr marL="361950" indent="0" eaLnBrk="1" hangingPunct="1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de-AT" sz="2000" dirty="0" smtClean="0">
                <a:latin typeface="Arial Narrow" pitchFamily="34" charset="0"/>
              </a:rPr>
              <a:t>zwei </a:t>
            </a:r>
            <a:r>
              <a:rPr lang="de-AT" sz="2000" dirty="0">
                <a:latin typeface="Arial Narrow" pitchFamily="34" charset="0"/>
              </a:rPr>
              <a:t>Themenbereiche und legt einen zurück.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endParaRPr lang="de-AT" sz="900" dirty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de-AT" sz="2000" dirty="0">
                <a:latin typeface="Arial Narrow" pitchFamily="34" charset="0"/>
              </a:rPr>
              <a:t>Zu jedem Themenbereich hat Prüfer/in </a:t>
            </a:r>
            <a:r>
              <a:rPr lang="de-AT" sz="2000" dirty="0" smtClean="0">
                <a:latin typeface="Arial Narrow" pitchFamily="34" charset="0"/>
              </a:rPr>
              <a:t>bei mehr als einem/er Kandidaten/in mindestens zwei kompetenzorientierte </a:t>
            </a:r>
            <a:r>
              <a:rPr lang="de-AT" sz="2000" dirty="0">
                <a:latin typeface="Arial Narrow" pitchFamily="34" charset="0"/>
              </a:rPr>
              <a:t>Aufgabenstellungen zu formulieren. 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endParaRPr lang="de-AT" sz="900" dirty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de-AT" sz="2000" dirty="0">
                <a:latin typeface="Arial Narrow" pitchFamily="34" charset="0"/>
              </a:rPr>
              <a:t>Eine Aufgabenstellung </a:t>
            </a:r>
            <a:r>
              <a:rPr lang="de-AT" sz="2000" dirty="0" smtClean="0">
                <a:latin typeface="Arial Narrow" pitchFamily="34" charset="0"/>
              </a:rPr>
              <a:t>im gewählten Themenbereich (auch </a:t>
            </a:r>
            <a:r>
              <a:rPr lang="de-AT" sz="2000" dirty="0">
                <a:latin typeface="Arial Narrow" pitchFamily="34" charset="0"/>
              </a:rPr>
              <a:t>aus mehreren </a:t>
            </a:r>
            <a:r>
              <a:rPr lang="de-AT" sz="2000" dirty="0" smtClean="0">
                <a:latin typeface="Arial Narrow" pitchFamily="34" charset="0"/>
              </a:rPr>
              <a:t>Aufgaben bestehend)</a:t>
            </a:r>
            <a:r>
              <a:rPr lang="de-AT" sz="500" dirty="0" smtClean="0">
                <a:latin typeface="Arial Narrow" pitchFamily="34" charset="0"/>
              </a:rPr>
              <a:t> </a:t>
            </a:r>
            <a:r>
              <a:rPr lang="de-AT" sz="2000" dirty="0" smtClean="0">
                <a:latin typeface="Arial Narrow" pitchFamily="34" charset="0"/>
              </a:rPr>
              <a:t>ist den Kandidat/innen samt den erforderlichen </a:t>
            </a:r>
            <a:r>
              <a:rPr lang="de-AT" sz="2000" dirty="0">
                <a:latin typeface="Arial Narrow" pitchFamily="34" charset="0"/>
              </a:rPr>
              <a:t>Hilfsmitteln </a:t>
            </a:r>
            <a:r>
              <a:rPr lang="de-AT" sz="2000" dirty="0" smtClean="0">
                <a:latin typeface="Arial Narrow" pitchFamily="34" charset="0"/>
              </a:rPr>
              <a:t>zur Beantwortung vorzulegen.</a:t>
            </a:r>
            <a:r>
              <a:rPr lang="de-AT" sz="2000" dirty="0">
                <a:latin typeface="Arial Narrow" pitchFamily="34" charset="0"/>
              </a:rPr>
              <a:t/>
            </a:r>
            <a:br>
              <a:rPr lang="de-AT" sz="2000" dirty="0">
                <a:latin typeface="Arial Narrow" pitchFamily="34" charset="0"/>
              </a:rPr>
            </a:br>
            <a:r>
              <a:rPr lang="de-AT" sz="500" dirty="0">
                <a:latin typeface="Arial Narrow" pitchFamily="34" charset="0"/>
              </a:rPr>
              <a:t/>
            </a:r>
            <a:br>
              <a:rPr lang="de-AT" sz="500" dirty="0">
                <a:latin typeface="Arial Narrow" pitchFamily="34" charset="0"/>
              </a:rPr>
            </a:br>
            <a:r>
              <a:rPr lang="de-AT" sz="2000" dirty="0">
                <a:latin typeface="Arial Narrow" pitchFamily="34" charset="0"/>
              </a:rPr>
              <a:t/>
            </a:r>
            <a:br>
              <a:rPr lang="de-AT" sz="2000" dirty="0">
                <a:latin typeface="Arial Narrow" pitchFamily="34" charset="0"/>
              </a:rPr>
            </a:br>
            <a:r>
              <a:rPr lang="de-AT" sz="500" dirty="0">
                <a:latin typeface="Arial Narrow" pitchFamily="34" charset="0"/>
              </a:rPr>
              <a:t/>
            </a:r>
            <a:br>
              <a:rPr lang="de-AT" sz="500" dirty="0">
                <a:latin typeface="Arial Narrow" pitchFamily="34" charset="0"/>
              </a:rPr>
            </a:br>
            <a:endParaRPr lang="de-AT" sz="2000" dirty="0">
              <a:latin typeface="Arial Narrow" pitchFamily="34" charset="0"/>
            </a:endParaRPr>
          </a:p>
          <a:p>
            <a:pPr marL="180975" indent="-180975" eaLnBrk="1" hangingPunct="1"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endParaRPr lang="de-DE" sz="20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169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1" y="908721"/>
            <a:ext cx="7701161" cy="504056"/>
          </a:xfrm>
        </p:spPr>
        <p:txBody>
          <a:bodyPr/>
          <a:lstStyle/>
          <a:p>
            <a:pPr algn="ctr" eaLnBrk="1" hangingPunct="1">
              <a:defRPr/>
            </a:pPr>
            <a:r>
              <a:rPr lang="de-DE" sz="3600" b="1" i="0" dirty="0" smtClean="0">
                <a:solidFill>
                  <a:srgbClr val="9E2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Mündliche Prüfung</a:t>
            </a:r>
            <a:endParaRPr lang="de-DE" sz="3600" b="1" i="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844824"/>
            <a:ext cx="8136904" cy="4104456"/>
          </a:xfrm>
        </p:spPr>
        <p:txBody>
          <a:bodyPr/>
          <a:lstStyle/>
          <a:p>
            <a:pPr marL="180975" indent="-180975" eaLnBrk="1" hangingPunct="1"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r>
              <a:rPr lang="de-AT" sz="2800" b="1" dirty="0" smtClean="0">
                <a:latin typeface="Arial Narrow" pitchFamily="34" charset="0"/>
              </a:rPr>
              <a:t>Durchführung </a:t>
            </a:r>
            <a:r>
              <a:rPr lang="de-AT" sz="2800" b="1" dirty="0">
                <a:latin typeface="Arial Narrow" pitchFamily="34" charset="0"/>
              </a:rPr>
              <a:t>und Beurteilung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de-DE" sz="1800" dirty="0" smtClean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de-AT" sz="1800" dirty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300"/>
              </a:spcAft>
              <a:buFont typeface="Wingdings 2" pitchFamily="18" charset="2"/>
              <a:buChar char=""/>
              <a:tabLst>
                <a:tab pos="2152650" algn="l"/>
              </a:tabLst>
              <a:defRPr/>
            </a:pPr>
            <a:r>
              <a:rPr lang="de-AT" sz="2000" dirty="0">
                <a:latin typeface="Arial Narrow" pitchFamily="34" charset="0"/>
              </a:rPr>
              <a:t>Vorbereitungszeit: </a:t>
            </a:r>
            <a:r>
              <a:rPr lang="de-AT" sz="2000" dirty="0" smtClean="0">
                <a:latin typeface="Arial Narrow" pitchFamily="34" charset="0"/>
              </a:rPr>
              <a:t>	mind</a:t>
            </a:r>
            <a:r>
              <a:rPr lang="de-AT" sz="2000" dirty="0">
                <a:latin typeface="Arial Narrow" pitchFamily="34" charset="0"/>
              </a:rPr>
              <a:t>. 20 </a:t>
            </a:r>
            <a:r>
              <a:rPr lang="de-AT" sz="2000" dirty="0" smtClean="0">
                <a:latin typeface="Arial Narrow" pitchFamily="34" charset="0"/>
              </a:rPr>
              <a:t>Minuten	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300"/>
              </a:spcAft>
              <a:buNone/>
              <a:tabLst>
                <a:tab pos="2152650" algn="l"/>
              </a:tabLst>
              <a:defRPr/>
            </a:pPr>
            <a:r>
              <a:rPr lang="de-AT" sz="2000" dirty="0" smtClean="0">
                <a:latin typeface="Arial Narrow" pitchFamily="34" charset="0"/>
              </a:rPr>
              <a:t>                                      in den lebenden Fremdsprachen mind. 15 Minuten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300"/>
              </a:spcAft>
              <a:buNone/>
              <a:tabLst>
                <a:tab pos="2152650" algn="l"/>
              </a:tabLst>
              <a:defRPr/>
            </a:pPr>
            <a:r>
              <a:rPr lang="de-AT" sz="2000" dirty="0" smtClean="0">
                <a:latin typeface="Arial Narrow" pitchFamily="34" charset="0"/>
              </a:rPr>
              <a:t>      Prüfungsdauer:</a:t>
            </a:r>
            <a:r>
              <a:rPr lang="de-AT" sz="2000" dirty="0">
                <a:latin typeface="Arial Narrow" pitchFamily="34" charset="0"/>
              </a:rPr>
              <a:t>	</a:t>
            </a:r>
            <a:r>
              <a:rPr lang="de-AT" sz="2000" dirty="0" smtClean="0">
                <a:latin typeface="Arial Narrow" pitchFamily="34" charset="0"/>
              </a:rPr>
              <a:t>10 bis 20 Minuten</a:t>
            </a:r>
            <a:endParaRPr lang="de-AT" sz="2000" dirty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0"/>
              </a:spcBef>
              <a:buNone/>
              <a:defRPr/>
            </a:pPr>
            <a:endParaRPr lang="de-AT" sz="1200" dirty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300"/>
              </a:spcAft>
              <a:buFont typeface="Wingdings 2" pitchFamily="18" charset="2"/>
              <a:buChar char=""/>
              <a:defRPr/>
            </a:pPr>
            <a:r>
              <a:rPr lang="de-AT" sz="2000" dirty="0">
                <a:latin typeface="Arial Narrow" pitchFamily="34" charset="0"/>
              </a:rPr>
              <a:t>Nachzuweisen sind</a:t>
            </a:r>
            <a:r>
              <a:rPr lang="de-AT" sz="2000" dirty="0" smtClean="0">
                <a:latin typeface="Arial Narrow" pitchFamily="34" charset="0"/>
              </a:rPr>
              <a:t>: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de-AT" sz="2000" dirty="0" smtClean="0">
                <a:latin typeface="Arial Narrow" pitchFamily="34" charset="0"/>
              </a:rPr>
              <a:t>       -  Kenntnis des Themenbereichs (Reproduktion)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de-AT" sz="2000" dirty="0" smtClean="0">
                <a:latin typeface="Arial Narrow" pitchFamily="34" charset="0"/>
              </a:rPr>
              <a:t>       -  Einsicht </a:t>
            </a:r>
            <a:r>
              <a:rPr lang="de-AT" sz="2000" dirty="0">
                <a:latin typeface="Arial Narrow" pitchFamily="34" charset="0"/>
              </a:rPr>
              <a:t>in </a:t>
            </a:r>
            <a:r>
              <a:rPr lang="de-AT" sz="2000" dirty="0" smtClean="0">
                <a:latin typeface="Arial Narrow" pitchFamily="34" charset="0"/>
              </a:rPr>
              <a:t>Zusammenhänge (Transfer) 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de-AT" sz="2000" dirty="0" smtClean="0">
                <a:latin typeface="Arial Narrow" pitchFamily="34" charset="0"/>
              </a:rPr>
              <a:t>       -  Eigenständigkeit </a:t>
            </a:r>
            <a:r>
              <a:rPr lang="de-AT" sz="2000" dirty="0">
                <a:latin typeface="Arial Narrow" pitchFamily="34" charset="0"/>
              </a:rPr>
              <a:t>im Denken und in der </a:t>
            </a:r>
            <a:r>
              <a:rPr lang="de-AT" sz="2000" dirty="0" smtClean="0">
                <a:latin typeface="Arial Narrow" pitchFamily="34" charset="0"/>
              </a:rPr>
              <a:t>Anwendung </a:t>
            </a:r>
            <a:r>
              <a:rPr lang="de-AT" sz="2000" dirty="0">
                <a:latin typeface="Arial Narrow" pitchFamily="34" charset="0"/>
              </a:rPr>
              <a:t>der </a:t>
            </a:r>
            <a:r>
              <a:rPr lang="de-AT" sz="2000" dirty="0" smtClean="0">
                <a:latin typeface="Arial Narrow" pitchFamily="34" charset="0"/>
              </a:rPr>
              <a:t>Lernziele (Reflexion)</a:t>
            </a:r>
            <a:endParaRPr lang="de-AT" sz="2000" dirty="0">
              <a:latin typeface="Arial Narrow" pitchFamily="34" charset="0"/>
            </a:endParaRPr>
          </a:p>
          <a:p>
            <a:pPr marL="285750" lvl="1" eaLnBrk="1" hangingPunct="1">
              <a:lnSpc>
                <a:spcPct val="80000"/>
              </a:lnSpc>
              <a:spcBef>
                <a:spcPts val="0"/>
              </a:spcBef>
              <a:buNone/>
              <a:defRPr/>
            </a:pPr>
            <a:endParaRPr lang="de-AT" sz="1200" dirty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0"/>
              </a:spcBef>
              <a:buFont typeface="Wingdings 2" pitchFamily="18" charset="2"/>
              <a:buChar char=""/>
              <a:defRPr/>
            </a:pPr>
            <a:r>
              <a:rPr lang="de-AT" sz="2000" dirty="0">
                <a:latin typeface="Arial Narrow" pitchFamily="34" charset="0"/>
              </a:rPr>
              <a:t>Kommission:  Vors., Dir., KV, Prüfer + Beisitzer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buNone/>
              <a:defRPr/>
            </a:pPr>
            <a:endParaRPr lang="de-AT" sz="1200" dirty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0"/>
              </a:spcBef>
              <a:buFont typeface="Wingdings 2" pitchFamily="18" charset="2"/>
              <a:buChar char=""/>
              <a:defRPr/>
            </a:pPr>
            <a:r>
              <a:rPr lang="de-AT" sz="2000" dirty="0" smtClean="0">
                <a:latin typeface="Arial Narrow" pitchFamily="34" charset="0"/>
              </a:rPr>
              <a:t>Prüfer/in </a:t>
            </a:r>
            <a:r>
              <a:rPr lang="de-AT" sz="2000" dirty="0">
                <a:latin typeface="Arial Narrow" pitchFamily="34" charset="0"/>
              </a:rPr>
              <a:t>und (</a:t>
            </a:r>
            <a:r>
              <a:rPr lang="de-AT" sz="2000" dirty="0" smtClean="0">
                <a:latin typeface="Arial Narrow" pitchFamily="34" charset="0"/>
              </a:rPr>
              <a:t>fachkompetente/r</a:t>
            </a:r>
            <a:r>
              <a:rPr lang="de-AT" sz="2000" dirty="0">
                <a:latin typeface="Arial Narrow" pitchFamily="34" charset="0"/>
              </a:rPr>
              <a:t>) </a:t>
            </a:r>
            <a:r>
              <a:rPr lang="de-AT" sz="2000" dirty="0" smtClean="0">
                <a:latin typeface="Arial Narrow" pitchFamily="34" charset="0"/>
              </a:rPr>
              <a:t>Beisitzer/in </a:t>
            </a:r>
            <a:r>
              <a:rPr lang="de-AT" sz="2000" dirty="0">
                <a:latin typeface="Arial Narrow" pitchFamily="34" charset="0"/>
              </a:rPr>
              <a:t>oder </a:t>
            </a:r>
            <a:r>
              <a:rPr lang="de-AT" sz="2000" dirty="0" smtClean="0">
                <a:latin typeface="Arial Narrow" pitchFamily="34" charset="0"/>
              </a:rPr>
              <a:t>die zwei Prüfer/innen </a:t>
            </a:r>
            <a:r>
              <a:rPr lang="de-AT" sz="2000" dirty="0">
                <a:latin typeface="Arial Narrow" pitchFamily="34" charset="0"/>
              </a:rPr>
              <a:t>erstellen gemeinsamen </a:t>
            </a:r>
            <a:r>
              <a:rPr lang="de-AT" sz="2000" dirty="0" smtClean="0">
                <a:latin typeface="Arial Narrow" pitchFamily="34" charset="0"/>
              </a:rPr>
              <a:t>Beurteilungsvorschlag</a:t>
            </a:r>
            <a:r>
              <a:rPr lang="de-AT" sz="2000" dirty="0">
                <a:latin typeface="Arial Narrow" pitchFamily="34" charset="0"/>
              </a:rPr>
              <a:t>; haben gemeinsam ein Stimmrecht.</a:t>
            </a: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None/>
              <a:defRPr/>
            </a:pPr>
            <a:endParaRPr lang="de-AT" sz="1800" dirty="0">
              <a:latin typeface="Arial Narrow" pitchFamily="34" charset="0"/>
            </a:endParaRPr>
          </a:p>
          <a:p>
            <a:pPr marL="180975" indent="-180975" eaLnBrk="1" hangingPunct="1"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endParaRPr lang="de-DE" sz="18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42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96752"/>
            <a:ext cx="7772400" cy="504825"/>
          </a:xfrm>
        </p:spPr>
        <p:txBody>
          <a:bodyPr/>
          <a:lstStyle/>
          <a:p>
            <a:pPr algn="ctr" eaLnBrk="1" hangingPunct="1">
              <a:defRPr/>
            </a:pPr>
            <a:r>
              <a:rPr lang="de-DE" sz="3600" b="1" i="0" dirty="0" smtClean="0">
                <a:solidFill>
                  <a:srgbClr val="9E2A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VWA</a:t>
            </a:r>
            <a:endParaRPr lang="de-DE" sz="3600" b="1" i="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132856"/>
            <a:ext cx="7772400" cy="3888432"/>
          </a:xfrm>
        </p:spPr>
        <p:txBody>
          <a:bodyPr/>
          <a:lstStyle/>
          <a:p>
            <a:pPr marL="180975" indent="-180975" eaLnBrk="1" hangingPunct="1">
              <a:lnSpc>
                <a:spcPct val="80000"/>
              </a:lnSpc>
              <a:buFontTx/>
              <a:buNone/>
            </a:pPr>
            <a:r>
              <a:rPr lang="de-AT" sz="2800" b="1" dirty="0" smtClean="0">
                <a:latin typeface="Arial Narrow" pitchFamily="34" charset="0"/>
              </a:rPr>
              <a:t>Termine – letzte Schulstufe</a:t>
            </a:r>
          </a:p>
          <a:p>
            <a:pPr marL="180975" indent="-180975" eaLnBrk="1" hangingPunct="1">
              <a:lnSpc>
                <a:spcPct val="80000"/>
              </a:lnSpc>
              <a:buFontTx/>
              <a:buNone/>
            </a:pPr>
            <a:endParaRPr lang="de-AT" sz="2400" b="1" dirty="0" smtClean="0">
              <a:latin typeface="Arial Narrow" pitchFamily="34" charset="0"/>
            </a:endParaRPr>
          </a:p>
          <a:p>
            <a:pPr marL="180975" indent="-180975" eaLnBrk="1" hangingPunct="1">
              <a:lnSpc>
                <a:spcPct val="80000"/>
              </a:lnSpc>
              <a:spcAft>
                <a:spcPts val="600"/>
              </a:spcAft>
              <a:buFont typeface="Wingdings 2" pitchFamily="18" charset="2"/>
              <a:buChar char=""/>
            </a:pPr>
            <a:r>
              <a:rPr lang="de-AT" sz="2000" b="1" dirty="0" smtClean="0">
                <a:latin typeface="Arial Narrow" pitchFamily="34" charset="0"/>
              </a:rPr>
              <a:t>Abgabe der VWA:</a:t>
            </a:r>
            <a:endParaRPr lang="de-AT" sz="2000" dirty="0" smtClean="0">
              <a:latin typeface="Arial Narrow" pitchFamily="34" charset="0"/>
            </a:endParaRPr>
          </a:p>
          <a:p>
            <a:pPr marL="180975" indent="-180975" eaLnBrk="1" hangingPunct="1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de-AT" sz="2000" dirty="0" smtClean="0">
                <a:solidFill>
                  <a:srgbClr val="E90D90"/>
                </a:solidFill>
                <a:latin typeface="Arial Narrow" pitchFamily="34" charset="0"/>
              </a:rPr>
              <a:t>    </a:t>
            </a:r>
            <a:r>
              <a:rPr lang="de-AT" sz="2000" dirty="0" smtClean="0">
                <a:latin typeface="Arial Narrow" pitchFamily="34" charset="0"/>
              </a:rPr>
              <a:t>Ende der ersten Unterrichtswoche des 2. Semesters,</a:t>
            </a:r>
          </a:p>
          <a:p>
            <a:pPr marL="180975" indent="-180975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de-AT" sz="2000" dirty="0" smtClean="0">
                <a:latin typeface="Arial Narrow" pitchFamily="34" charset="0"/>
              </a:rPr>
              <a:t>	 2 Kopien + digital + Schülerbegleitprotokoll</a:t>
            </a:r>
            <a:r>
              <a:rPr lang="de-AT" sz="1600" dirty="0" smtClean="0">
                <a:latin typeface="Arial Narrow" pitchFamily="34" charset="0"/>
              </a:rPr>
              <a:t/>
            </a:r>
            <a:br>
              <a:rPr lang="de-AT" sz="1600" dirty="0" smtClean="0">
                <a:latin typeface="Arial Narrow" pitchFamily="34" charset="0"/>
              </a:rPr>
            </a:br>
            <a:endParaRPr lang="de-AT" sz="1200" dirty="0" smtClean="0">
              <a:latin typeface="Arial Narrow" pitchFamily="34" charset="0"/>
            </a:endParaRPr>
          </a:p>
          <a:p>
            <a:pPr marL="144000" indent="-180975" eaLnBrk="1" hangingPunct="1">
              <a:lnSpc>
                <a:spcPct val="80000"/>
              </a:lnSpc>
              <a:spcAft>
                <a:spcPts val="600"/>
              </a:spcAft>
              <a:buFont typeface="Wingdings 2" pitchFamily="18" charset="2"/>
              <a:buChar char=""/>
            </a:pPr>
            <a:r>
              <a:rPr lang="de-AT" sz="2000" b="1" dirty="0" smtClean="0">
                <a:latin typeface="Arial Narrow" pitchFamily="34" charset="0"/>
              </a:rPr>
              <a:t>Korrektur und Beschreibung:</a:t>
            </a:r>
          </a:p>
          <a:p>
            <a:pPr marL="180975" indent="-180975" eaLnBrk="1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de-AT" sz="2000" b="1" dirty="0" smtClean="0">
                <a:solidFill>
                  <a:srgbClr val="E90D90"/>
                </a:solidFill>
                <a:latin typeface="Arial Narrow" pitchFamily="34" charset="0"/>
              </a:rPr>
              <a:t>	</a:t>
            </a:r>
            <a:r>
              <a:rPr lang="de-AT" sz="2000" dirty="0" smtClean="0">
                <a:latin typeface="Arial Narrow" pitchFamily="34" charset="0"/>
              </a:rPr>
              <a:t>Innerhalb von drei Wochen nach der Abgabe der VWA,</a:t>
            </a:r>
          </a:p>
          <a:p>
            <a:pPr marL="180975" indent="-180975" eaLnBrk="1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de-AT" sz="2000" dirty="0" smtClean="0">
                <a:latin typeface="Arial Narrow" pitchFamily="34" charset="0"/>
              </a:rPr>
              <a:t>	Software zur Plagiatskontrolle,</a:t>
            </a:r>
          </a:p>
          <a:p>
            <a:pPr marL="180975" indent="-180975" eaLnBrk="1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de-AT" sz="2000" dirty="0" smtClean="0">
                <a:latin typeface="Arial Narrow" pitchFamily="34" charset="0"/>
              </a:rPr>
              <a:t>	Möglichkeit der Einsichtnahme durch Dir + KV,</a:t>
            </a:r>
          </a:p>
          <a:p>
            <a:pPr marL="180975" indent="-180975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de-AT" sz="2000" dirty="0" smtClean="0">
                <a:latin typeface="Arial Narrow" pitchFamily="34" charset="0"/>
              </a:rPr>
              <a:t>	Weiterleitung an Vorsitzende/n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24744"/>
            <a:ext cx="7772400" cy="504825"/>
          </a:xfrm>
        </p:spPr>
        <p:txBody>
          <a:bodyPr/>
          <a:lstStyle/>
          <a:p>
            <a:pPr algn="ctr" eaLnBrk="1" hangingPunct="1">
              <a:defRPr/>
            </a:pPr>
            <a:r>
              <a:rPr lang="de-DE" sz="3600" b="1" i="0" dirty="0" smtClean="0">
                <a:solidFill>
                  <a:srgbClr val="9E2A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VWA</a:t>
            </a:r>
            <a:endParaRPr lang="de-DE" sz="3600" b="1" i="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060848"/>
            <a:ext cx="7772400" cy="4032025"/>
          </a:xfrm>
        </p:spPr>
        <p:txBody>
          <a:bodyPr/>
          <a:lstStyle/>
          <a:p>
            <a:pPr marL="180975" indent="-180975" eaLnBrk="1" hangingPunct="1">
              <a:lnSpc>
                <a:spcPct val="80000"/>
              </a:lnSpc>
              <a:buFontTx/>
              <a:buNone/>
            </a:pPr>
            <a:r>
              <a:rPr lang="de-AT" sz="2800" b="1" dirty="0" smtClean="0">
                <a:latin typeface="Arial Narrow" pitchFamily="34" charset="0"/>
              </a:rPr>
              <a:t>Termine – letzte Schulstufe</a:t>
            </a:r>
          </a:p>
          <a:p>
            <a:pPr marL="180975" indent="-180975" eaLnBrk="1" hangingPunct="1">
              <a:lnSpc>
                <a:spcPct val="80000"/>
              </a:lnSpc>
              <a:buFontTx/>
              <a:buNone/>
            </a:pPr>
            <a:endParaRPr lang="de-AT" sz="2400" b="1" dirty="0" smtClean="0">
              <a:latin typeface="Arial Narrow" pitchFamily="34" charset="0"/>
            </a:endParaRPr>
          </a:p>
          <a:p>
            <a:pPr marL="180975" indent="-180975" eaLnBrk="1" hangingPunct="1">
              <a:lnSpc>
                <a:spcPct val="80000"/>
              </a:lnSpc>
              <a:spcAft>
                <a:spcPts val="600"/>
              </a:spcAft>
              <a:buFont typeface="Wingdings 2" pitchFamily="18" charset="2"/>
              <a:buChar char=""/>
            </a:pPr>
            <a:r>
              <a:rPr lang="de-AT" sz="2000" b="1" dirty="0" smtClean="0">
                <a:latin typeface="Arial Narrow" pitchFamily="34" charset="0"/>
              </a:rPr>
              <a:t>Abschließende Besprechung zwischen Betreuer/in und Kandidat/in </a:t>
            </a:r>
          </a:p>
          <a:p>
            <a:pPr marL="180975" indent="-180975" eaLnBrk="1" hangingPunct="1">
              <a:lnSpc>
                <a:spcPct val="80000"/>
              </a:lnSpc>
              <a:buFontTx/>
              <a:buNone/>
            </a:pPr>
            <a:r>
              <a:rPr lang="de-AT" sz="2000" b="1" dirty="0" smtClean="0">
                <a:latin typeface="Arial Narrow" pitchFamily="34" charset="0"/>
              </a:rPr>
              <a:t>	</a:t>
            </a:r>
            <a:r>
              <a:rPr lang="de-AT" sz="2000" dirty="0" smtClean="0">
                <a:latin typeface="Arial Narrow" pitchFamily="34" charset="0"/>
              </a:rPr>
              <a:t>im Hinblick auf Präsentation und Diskussion der VWA </a:t>
            </a:r>
          </a:p>
          <a:p>
            <a:pPr marL="180975" indent="-180975" eaLnBrk="1" hangingPunct="1">
              <a:lnSpc>
                <a:spcPct val="80000"/>
              </a:lnSpc>
              <a:buNone/>
            </a:pPr>
            <a:endParaRPr lang="de-AT" sz="1600" b="1" dirty="0" smtClean="0">
              <a:latin typeface="Arial Narrow" pitchFamily="34" charset="0"/>
            </a:endParaRPr>
          </a:p>
          <a:p>
            <a:pPr marL="180975" indent="-180975" eaLnBrk="1" hangingPunct="1">
              <a:lnSpc>
                <a:spcPct val="80000"/>
              </a:lnSpc>
              <a:spcAft>
                <a:spcPts val="600"/>
              </a:spcAft>
              <a:buFont typeface="Wingdings 2" pitchFamily="18" charset="2"/>
              <a:buChar char=""/>
            </a:pPr>
            <a:r>
              <a:rPr lang="de-AT" sz="2000" b="1" dirty="0" smtClean="0">
                <a:latin typeface="Arial Narrow" pitchFamily="34" charset="0"/>
              </a:rPr>
              <a:t>Terminvereinbarung für Präsentation mit Vorsitzende/r/m: </a:t>
            </a:r>
          </a:p>
          <a:p>
            <a:pPr marL="180975" indent="-180975" eaLnBrk="1" hangingPunct="1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de-AT" sz="2000" dirty="0" smtClean="0">
                <a:solidFill>
                  <a:srgbClr val="E90D90"/>
                </a:solidFill>
                <a:latin typeface="Arial Narrow" pitchFamily="34" charset="0"/>
              </a:rPr>
              <a:t>  </a:t>
            </a:r>
            <a:r>
              <a:rPr lang="de-AT" sz="2000" dirty="0" smtClean="0">
                <a:latin typeface="Arial Narrow" pitchFamily="34" charset="0"/>
              </a:rPr>
              <a:t>  Termin ev. noch vor Klausurbeginn,</a:t>
            </a:r>
            <a:endParaRPr lang="de-AT" sz="2000" dirty="0" smtClean="0">
              <a:solidFill>
                <a:srgbClr val="E90D90"/>
              </a:solidFill>
              <a:latin typeface="Arial Narrow" pitchFamily="34" charset="0"/>
            </a:endParaRPr>
          </a:p>
          <a:p>
            <a:pPr marL="180975" indent="-180975" eaLnBrk="1" hangingPunct="1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de-AT" sz="2000" dirty="0" smtClean="0">
                <a:solidFill>
                  <a:srgbClr val="E90D90"/>
                </a:solidFill>
                <a:latin typeface="Arial Narrow" pitchFamily="34" charset="0"/>
              </a:rPr>
              <a:t>    </a:t>
            </a:r>
            <a:r>
              <a:rPr lang="de-AT" sz="2000" dirty="0" smtClean="0">
                <a:latin typeface="Arial Narrow" pitchFamily="34" charset="0"/>
              </a:rPr>
              <a:t>Bekanntgabe</a:t>
            </a:r>
            <a:r>
              <a:rPr lang="de-AT" sz="2000" dirty="0" smtClean="0">
                <a:solidFill>
                  <a:srgbClr val="E90D90"/>
                </a:solidFill>
                <a:latin typeface="Arial Narrow" pitchFamily="34" charset="0"/>
              </a:rPr>
              <a:t> </a:t>
            </a:r>
            <a:r>
              <a:rPr lang="de-AT" sz="2000" dirty="0" smtClean="0">
                <a:latin typeface="Arial Narrow" pitchFamily="34" charset="0"/>
              </a:rPr>
              <a:t>spätestens 2 Wochen vor Beginn der Präsentation</a:t>
            </a:r>
          </a:p>
          <a:p>
            <a:pPr marL="180975" indent="-180975" eaLnBrk="1" hangingPunct="1">
              <a:lnSpc>
                <a:spcPct val="80000"/>
              </a:lnSpc>
              <a:spcAft>
                <a:spcPts val="0"/>
              </a:spcAft>
              <a:buFontTx/>
              <a:buNone/>
            </a:pPr>
            <a:r>
              <a:rPr lang="de-AT" sz="1600" dirty="0" smtClean="0">
                <a:latin typeface="Arial Narrow" pitchFamily="34" charset="0"/>
              </a:rPr>
              <a:t>	</a:t>
            </a:r>
            <a:endParaRPr lang="de-DE" sz="1600" dirty="0" smtClean="0">
              <a:latin typeface="Arial Narrow" pitchFamily="34" charset="0"/>
            </a:endParaRPr>
          </a:p>
          <a:p>
            <a:pPr marL="180975" indent="-180975" eaLnBrk="1" hangingPunct="1">
              <a:lnSpc>
                <a:spcPct val="80000"/>
              </a:lnSpc>
              <a:spcAft>
                <a:spcPts val="600"/>
              </a:spcAft>
              <a:buFont typeface="Wingdings 2" pitchFamily="18" charset="2"/>
              <a:buChar char=""/>
            </a:pPr>
            <a:r>
              <a:rPr lang="de-AT" sz="2000" b="1" dirty="0" smtClean="0">
                <a:latin typeface="Arial Narrow" pitchFamily="34" charset="0"/>
              </a:rPr>
              <a:t>Präsentation und Diskussion:</a:t>
            </a:r>
            <a:r>
              <a:rPr lang="de-AT" sz="2000" dirty="0" smtClean="0">
                <a:latin typeface="Arial Narrow" pitchFamily="34" charset="0"/>
              </a:rPr>
              <a:t> </a:t>
            </a:r>
          </a:p>
          <a:p>
            <a:pPr marL="180975" indent="-180975" eaLnBrk="1" hangingPunct="1">
              <a:lnSpc>
                <a:spcPct val="80000"/>
              </a:lnSpc>
              <a:buFontTx/>
              <a:buNone/>
            </a:pPr>
            <a:r>
              <a:rPr lang="de-AT" sz="2000" dirty="0" smtClean="0">
                <a:solidFill>
                  <a:srgbClr val="E90D90"/>
                </a:solidFill>
                <a:latin typeface="Arial Narrow" pitchFamily="34" charset="0"/>
              </a:rPr>
              <a:t>	</a:t>
            </a:r>
            <a:r>
              <a:rPr lang="de-AT" sz="2000" dirty="0" smtClean="0">
                <a:latin typeface="Arial Narrow" pitchFamily="34" charset="0"/>
              </a:rPr>
              <a:t>Beurteilung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24744"/>
            <a:ext cx="7772400" cy="504825"/>
          </a:xfrm>
        </p:spPr>
        <p:txBody>
          <a:bodyPr/>
          <a:lstStyle/>
          <a:p>
            <a:pPr algn="ctr" eaLnBrk="1" hangingPunct="1">
              <a:defRPr/>
            </a:pPr>
            <a:r>
              <a:rPr lang="de-DE" sz="3600" b="1" i="0" dirty="0" smtClean="0">
                <a:solidFill>
                  <a:srgbClr val="9E2A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VWA</a:t>
            </a:r>
            <a:endParaRPr lang="de-DE" sz="3600" b="1" i="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88840"/>
            <a:ext cx="7772400" cy="4320480"/>
          </a:xfrm>
        </p:spPr>
        <p:txBody>
          <a:bodyPr/>
          <a:lstStyle/>
          <a:p>
            <a:pPr marL="180975" indent="-180975" eaLnBrk="1" fontAlgn="auto" hangingPunct="1">
              <a:lnSpc>
                <a:spcPct val="80000"/>
              </a:lnSpc>
              <a:spcAft>
                <a:spcPts val="600"/>
              </a:spcAft>
              <a:buFontTx/>
              <a:buNone/>
              <a:defRPr/>
            </a:pPr>
            <a:r>
              <a:rPr lang="de-AT" sz="2800" b="1" dirty="0" smtClean="0">
                <a:latin typeface="Arial Narrow" pitchFamily="34" charset="0"/>
              </a:rPr>
              <a:t>Umfang und Inhalt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600" dirty="0" smtClean="0">
              <a:latin typeface="Arial Narrow" pitchFamily="34" charset="0"/>
            </a:endParaRP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300"/>
              </a:spcAft>
              <a:buFont typeface="Wingdings 2" pitchFamily="18" charset="2"/>
              <a:buChar char=""/>
              <a:defRPr/>
            </a:pPr>
            <a:r>
              <a:rPr lang="de-AT" sz="2000" dirty="0" smtClean="0">
                <a:latin typeface="Arial Narrow" pitchFamily="34" charset="0"/>
              </a:rPr>
              <a:t>Umfang: </a:t>
            </a:r>
            <a:r>
              <a:rPr lang="de-AT" sz="2000" b="1" dirty="0" smtClean="0">
                <a:latin typeface="Arial Narrow" pitchFamily="34" charset="0"/>
              </a:rPr>
              <a:t>40 000 – 60 000 </a:t>
            </a:r>
            <a:r>
              <a:rPr lang="de-AT" sz="2000" dirty="0" smtClean="0">
                <a:latin typeface="Arial Narrow" pitchFamily="34" charset="0"/>
              </a:rPr>
              <a:t>Zeichen</a:t>
            </a: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AT" sz="2000" dirty="0" smtClean="0">
                <a:latin typeface="Arial Narrow" pitchFamily="34" charset="0"/>
              </a:rPr>
              <a:t>   incl. Leerzeichen, exklusive Vorwort, Inhalts- Literatur- Bild- und Abkürzungsverzeichnis</a:t>
            </a:r>
            <a:endParaRPr lang="de-DE" sz="2000" dirty="0" smtClean="0">
              <a:latin typeface="Arial Narrow" pitchFamily="34" charset="0"/>
            </a:endParaRP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sz="1600" dirty="0" smtClean="0">
              <a:latin typeface="Arial Narrow" pitchFamily="34" charset="0"/>
            </a:endParaRP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800" dirty="0" smtClean="0">
              <a:latin typeface="Arial Narrow" pitchFamily="34" charset="0"/>
            </a:endParaRP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300"/>
              </a:spcAft>
              <a:buFont typeface="Wingdings 2"/>
              <a:buChar char=""/>
              <a:defRPr/>
            </a:pPr>
            <a:r>
              <a:rPr lang="de-AT" sz="2000" dirty="0" smtClean="0">
                <a:latin typeface="Arial Narrow" pitchFamily="34" charset="0"/>
              </a:rPr>
              <a:t>Abstract: </a:t>
            </a:r>
            <a:r>
              <a:rPr lang="de-AT" sz="2000" b="1" dirty="0" smtClean="0">
                <a:latin typeface="Arial Narrow" pitchFamily="34" charset="0"/>
              </a:rPr>
              <a:t>1000 – 1500</a:t>
            </a:r>
            <a:r>
              <a:rPr lang="de-AT" sz="2000" dirty="0" smtClean="0">
                <a:latin typeface="Arial Narrow" pitchFamily="34" charset="0"/>
              </a:rPr>
              <a:t> Zeichen (incl. Leerzeichen),</a:t>
            </a: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AT" sz="2000" dirty="0" smtClean="0">
                <a:latin typeface="Arial Narrow" pitchFamily="34" charset="0"/>
              </a:rPr>
              <a:t>   in deutscher oder englischer Sprache</a:t>
            </a: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AT" sz="1600" dirty="0" smtClean="0">
              <a:latin typeface="Arial Narrow" pitchFamily="34" charset="0"/>
            </a:endParaRP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AT" sz="800" dirty="0" smtClean="0">
                <a:latin typeface="Arial Narrow" pitchFamily="34" charset="0"/>
              </a:rPr>
              <a:t>	</a:t>
            </a: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de-AT" sz="2000" dirty="0" smtClean="0">
                <a:latin typeface="Arial Narrow" pitchFamily="34" charset="0"/>
              </a:rPr>
              <a:t>Einbeziehung weiterer, nicht im Lehrplan vorgesehener Bereiche möglich</a:t>
            </a: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AT" sz="1600" dirty="0" smtClean="0">
              <a:latin typeface="Arial Narrow" pitchFamily="34" charset="0"/>
            </a:endParaRP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de-AT" sz="2000" dirty="0" smtClean="0">
                <a:latin typeface="Arial Narrow" pitchFamily="34" charset="0"/>
              </a:rPr>
              <a:t>im Einvernehmen mit Betreuer/in Abfassen in einer von Schüler/in besuchten lebenden Fremdsprache möglich</a:t>
            </a: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AT" sz="1600" dirty="0" smtClean="0">
              <a:latin typeface="Arial Narrow" pitchFamily="34" charset="0"/>
            </a:endParaRP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de-AT" sz="2000" b="1" dirty="0" smtClean="0">
                <a:latin typeface="Arial Narrow" pitchFamily="34" charset="0"/>
              </a:rPr>
              <a:t>Teamarbeit bei klar abgegrenzten Teilen grundsätzlich möglich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de-AT" sz="2000" dirty="0" smtClean="0">
                <a:latin typeface="Arial Narrow" pitchFamily="34" charset="0"/>
              </a:rPr>
              <a:t>	</a:t>
            </a:r>
            <a:endParaRPr lang="de-DE" sz="20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24744"/>
            <a:ext cx="7700392" cy="504825"/>
          </a:xfrm>
        </p:spPr>
        <p:txBody>
          <a:bodyPr/>
          <a:lstStyle/>
          <a:p>
            <a:pPr algn="ctr" eaLnBrk="1" hangingPunct="1">
              <a:defRPr/>
            </a:pPr>
            <a:r>
              <a:rPr lang="de-DE" sz="3600" b="1" i="0" dirty="0" smtClean="0">
                <a:solidFill>
                  <a:srgbClr val="9E2A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VWA</a:t>
            </a:r>
            <a:endParaRPr lang="de-DE" sz="3600" b="1" i="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16832"/>
            <a:ext cx="7772400" cy="4536504"/>
          </a:xfrm>
        </p:spPr>
        <p:txBody>
          <a:bodyPr/>
          <a:lstStyle/>
          <a:p>
            <a:pPr marL="180975" indent="-180975" eaLnBrk="1" hangingPunct="1">
              <a:lnSpc>
                <a:spcPct val="80000"/>
              </a:lnSpc>
              <a:buFontTx/>
              <a:buNone/>
            </a:pPr>
            <a:r>
              <a:rPr lang="de-AT" sz="2800" b="1" dirty="0" smtClean="0">
                <a:latin typeface="Arial Narrow" pitchFamily="34" charset="0"/>
              </a:rPr>
              <a:t>Betreuung</a:t>
            </a:r>
          </a:p>
          <a:p>
            <a:pPr marL="180975" indent="-180975" eaLnBrk="1" hangingPunct="1">
              <a:lnSpc>
                <a:spcPct val="80000"/>
              </a:lnSpc>
              <a:buFontTx/>
              <a:buNone/>
            </a:pPr>
            <a:endParaRPr lang="de-DE" sz="1600" dirty="0" smtClean="0">
              <a:latin typeface="Arial Narrow" pitchFamily="34" charset="0"/>
            </a:endParaRPr>
          </a:p>
          <a:p>
            <a:pPr marL="180975" indent="-180975" eaLnBrk="1" hangingPunct="1">
              <a:lnSpc>
                <a:spcPct val="80000"/>
              </a:lnSpc>
              <a:spcAft>
                <a:spcPts val="300"/>
              </a:spcAft>
              <a:buFont typeface="Wingdings 2" pitchFamily="18" charset="2"/>
              <a:buChar char=""/>
            </a:pPr>
            <a:r>
              <a:rPr lang="de-AT" sz="2000" dirty="0" smtClean="0">
                <a:latin typeface="Arial Narrow" pitchFamily="34" charset="0"/>
              </a:rPr>
              <a:t>Ein/e fachkundige/r Lehrer/in hat bis zu 3, maximal jedoch 5 VWA  pro </a:t>
            </a:r>
          </a:p>
          <a:p>
            <a:pPr marL="180975" indent="-180975" eaLnBrk="1" hangingPunct="1">
              <a:lnSpc>
                <a:spcPct val="80000"/>
              </a:lnSpc>
              <a:spcBef>
                <a:spcPts val="480"/>
              </a:spcBef>
              <a:buNone/>
            </a:pPr>
            <a:r>
              <a:rPr lang="de-AT" sz="2000" dirty="0" smtClean="0">
                <a:latin typeface="Arial Narrow" pitchFamily="34" charset="0"/>
              </a:rPr>
              <a:t>   RP-Jahrgang zu betreuen.</a:t>
            </a:r>
          </a:p>
          <a:p>
            <a:pPr marL="180975" indent="-180975" eaLnBrk="1" hangingPunct="1">
              <a:lnSpc>
                <a:spcPct val="80000"/>
              </a:lnSpc>
              <a:spcBef>
                <a:spcPts val="0"/>
              </a:spcBef>
              <a:buNone/>
            </a:pPr>
            <a:endParaRPr lang="de-AT" sz="1200" dirty="0" smtClean="0">
              <a:latin typeface="Arial Narrow" pitchFamily="34" charset="0"/>
            </a:endParaRPr>
          </a:p>
          <a:p>
            <a:pPr marL="180975" indent="-180975" eaLnBrk="1" hangingPunct="1">
              <a:lnSpc>
                <a:spcPct val="80000"/>
              </a:lnSpc>
              <a:buFont typeface="Wingdings 2" pitchFamily="18" charset="2"/>
              <a:buChar char=""/>
            </a:pPr>
            <a:r>
              <a:rPr lang="de-AT" sz="2000" dirty="0" smtClean="0">
                <a:latin typeface="Arial Narrow" pitchFamily="34" charset="0"/>
              </a:rPr>
              <a:t>Kontinuierliche Betreuung in der letzten Schulstufe;</a:t>
            </a:r>
          </a:p>
          <a:p>
            <a:pPr marL="180975" indent="-180975" eaLnBrk="1" hangingPunct="1">
              <a:lnSpc>
                <a:spcPct val="80000"/>
              </a:lnSpc>
              <a:buNone/>
            </a:pPr>
            <a:r>
              <a:rPr lang="de-AT" sz="2000" dirty="0" smtClean="0">
                <a:latin typeface="Arial Narrow" pitchFamily="34" charset="0"/>
              </a:rPr>
              <a:t>   vor Beginn der Arbeit muss mindestens ein Orientierungsgespräch stattfinden.</a:t>
            </a:r>
          </a:p>
          <a:p>
            <a:pPr marL="180975" indent="-180975" eaLnBrk="1" hangingPunct="1">
              <a:lnSpc>
                <a:spcPct val="80000"/>
              </a:lnSpc>
              <a:spcBef>
                <a:spcPts val="0"/>
              </a:spcBef>
              <a:buNone/>
            </a:pPr>
            <a:endParaRPr lang="de-AT" sz="1200" dirty="0" smtClean="0">
              <a:latin typeface="Arial Narrow" pitchFamily="34" charset="0"/>
            </a:endParaRPr>
          </a:p>
          <a:p>
            <a:pPr marL="180975" indent="-180975" eaLnBrk="1" hangingPunct="1">
              <a:lnSpc>
                <a:spcPct val="80000"/>
              </a:lnSpc>
              <a:buFont typeface="Wingdings 2" pitchFamily="18" charset="2"/>
              <a:buChar char=""/>
            </a:pPr>
            <a:r>
              <a:rPr lang="de-AT" sz="2000" dirty="0" smtClean="0">
                <a:latin typeface="Arial Narrow" pitchFamily="34" charset="0"/>
              </a:rPr>
              <a:t>Die letzte Besprechung erfolgt nach der Korrektur und hat bilanzierenden </a:t>
            </a:r>
          </a:p>
          <a:p>
            <a:pPr marL="180975" indent="-180975" eaLnBrk="1" hangingPunct="1">
              <a:lnSpc>
                <a:spcPct val="80000"/>
              </a:lnSpc>
              <a:buNone/>
            </a:pPr>
            <a:r>
              <a:rPr lang="de-AT" sz="2000" dirty="0" smtClean="0">
                <a:latin typeface="Arial Narrow" pitchFamily="34" charset="0"/>
              </a:rPr>
              <a:t>   Charakter, Ausblick auf Präsentation und Diskussion</a:t>
            </a:r>
          </a:p>
          <a:p>
            <a:pPr marL="180975" indent="-180975" eaLnBrk="1" hangingPunct="1">
              <a:lnSpc>
                <a:spcPct val="80000"/>
              </a:lnSpc>
              <a:spcBef>
                <a:spcPts val="0"/>
              </a:spcBef>
              <a:buNone/>
            </a:pPr>
            <a:endParaRPr lang="de-AT" sz="1200" dirty="0" smtClean="0">
              <a:latin typeface="Arial Narrow" pitchFamily="34" charset="0"/>
            </a:endParaRPr>
          </a:p>
          <a:p>
            <a:pPr marL="180975" indent="-180975" eaLnBrk="1" hangingPunct="1">
              <a:lnSpc>
                <a:spcPct val="80000"/>
              </a:lnSpc>
              <a:buFont typeface="Wingdings 2" pitchFamily="18" charset="2"/>
              <a:buChar char=""/>
            </a:pPr>
            <a:r>
              <a:rPr lang="de-AT" sz="2000" dirty="0" smtClean="0">
                <a:latin typeface="Arial Narrow" pitchFamily="34" charset="0"/>
              </a:rPr>
              <a:t>Der/die Kandidat/in führt ein Begleitprotokoll, das der VWA beizulegen ist.</a:t>
            </a:r>
          </a:p>
          <a:p>
            <a:pPr marL="180975" indent="-180975" eaLnBrk="1" hangingPunct="1">
              <a:lnSpc>
                <a:spcPct val="80000"/>
              </a:lnSpc>
              <a:spcBef>
                <a:spcPts val="0"/>
              </a:spcBef>
              <a:buNone/>
            </a:pPr>
            <a:endParaRPr lang="de-AT" sz="1200" dirty="0" smtClean="0">
              <a:latin typeface="Arial Narrow" pitchFamily="34" charset="0"/>
            </a:endParaRPr>
          </a:p>
          <a:p>
            <a:pPr marL="180975" indent="-180975" eaLnBrk="1" hangingPunct="1">
              <a:lnSpc>
                <a:spcPct val="80000"/>
              </a:lnSpc>
              <a:buFont typeface="Wingdings 2" pitchFamily="18" charset="2"/>
              <a:buChar char=""/>
            </a:pPr>
            <a:r>
              <a:rPr lang="de-AT" sz="2000" dirty="0" smtClean="0">
                <a:latin typeface="Arial Narrow" pitchFamily="34" charset="0"/>
              </a:rPr>
              <a:t>Aufzeichnungen des/der Lehrer/in zum Entwicklungsprozess und zu den </a:t>
            </a:r>
          </a:p>
          <a:p>
            <a:pPr marL="180975" indent="-180975" eaLnBrk="1" hangingPunct="1">
              <a:lnSpc>
                <a:spcPct val="80000"/>
              </a:lnSpc>
              <a:spcBef>
                <a:spcPts val="480"/>
              </a:spcBef>
              <a:buNone/>
            </a:pPr>
            <a:r>
              <a:rPr lang="de-AT" sz="2000" dirty="0" smtClean="0">
                <a:latin typeface="Arial Narrow" pitchFamily="34" charset="0"/>
              </a:rPr>
              <a:t>   wesentlichen Meilensteinen der VWA , insbesondere Vermerke über die </a:t>
            </a:r>
          </a:p>
          <a:p>
            <a:pPr marL="180975" indent="-180975" eaLnBrk="1" hangingPunct="1">
              <a:lnSpc>
                <a:spcPct val="80000"/>
              </a:lnSpc>
              <a:spcBef>
                <a:spcPts val="480"/>
              </a:spcBef>
              <a:buNone/>
            </a:pPr>
            <a:r>
              <a:rPr lang="de-AT" sz="2000" dirty="0" smtClean="0">
                <a:latin typeface="Arial Narrow" pitchFamily="34" charset="0"/>
              </a:rPr>
              <a:t>   Durchführung von Gesprächen</a:t>
            </a:r>
          </a:p>
          <a:p>
            <a:pPr marL="180975" indent="-180975" eaLnBrk="1" hangingPunct="1">
              <a:lnSpc>
                <a:spcPct val="80000"/>
              </a:lnSpc>
              <a:buFont typeface="Wingdings 2" pitchFamily="18" charset="2"/>
              <a:buChar char=""/>
            </a:pPr>
            <a:endParaRPr lang="de-DE" sz="20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124744"/>
            <a:ext cx="7628508" cy="504825"/>
          </a:xfrm>
        </p:spPr>
        <p:txBody>
          <a:bodyPr/>
          <a:lstStyle/>
          <a:p>
            <a:pPr algn="ctr" eaLnBrk="1" hangingPunct="1">
              <a:defRPr/>
            </a:pPr>
            <a:r>
              <a:rPr lang="de-DE" sz="3600" b="1" i="0" dirty="0" smtClean="0">
                <a:solidFill>
                  <a:srgbClr val="9E2A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VWA</a:t>
            </a:r>
            <a:endParaRPr lang="de-DE" sz="3600" b="1" i="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132856"/>
            <a:ext cx="7772400" cy="3744912"/>
          </a:xfrm>
        </p:spPr>
        <p:txBody>
          <a:bodyPr/>
          <a:lstStyle/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AT" sz="2800" b="1" dirty="0" smtClean="0">
                <a:latin typeface="Arial Narrow" pitchFamily="34" charset="0"/>
              </a:rPr>
              <a:t>Präsentation und Diskussion</a:t>
            </a: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AT" sz="24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400" dirty="0" smtClean="0">
              <a:latin typeface="Arial Narrow" pitchFamily="34" charset="0"/>
            </a:endParaRP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tabLst>
                <a:tab pos="1162050" algn="l"/>
              </a:tabLst>
              <a:defRPr/>
            </a:pPr>
            <a:r>
              <a:rPr lang="de-AT" sz="2000" dirty="0" smtClean="0">
                <a:latin typeface="Arial Narrow" pitchFamily="34" charset="0"/>
              </a:rPr>
              <a:t>Dauer: 10 bis 15 Minuten (keine Vorbereitungszeit!)</a:t>
            </a: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1162050" algn="l"/>
              </a:tabLst>
              <a:defRPr/>
            </a:pPr>
            <a:endParaRPr lang="de-AT" sz="2000" dirty="0" smtClean="0">
              <a:solidFill>
                <a:srgbClr val="E90D90"/>
              </a:solidFill>
              <a:latin typeface="Arial Narrow" pitchFamily="34" charset="0"/>
            </a:endParaRP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AT" sz="800" dirty="0" smtClean="0">
                <a:solidFill>
                  <a:srgbClr val="E90D90"/>
                </a:solidFill>
                <a:latin typeface="Arial Narrow" pitchFamily="34" charset="0"/>
              </a:rPr>
              <a:t>	</a:t>
            </a:r>
            <a:endParaRPr lang="de-AT" sz="700" dirty="0" smtClean="0">
              <a:solidFill>
                <a:srgbClr val="E90D90"/>
              </a:solidFill>
              <a:latin typeface="Arial Narrow" pitchFamily="34" charset="0"/>
            </a:endParaRP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de-AT" sz="2000" dirty="0" smtClean="0">
                <a:latin typeface="Arial Narrow" pitchFamily="34" charset="0"/>
              </a:rPr>
              <a:t>Nachweis von inhaltlicher Vertrautheit, initiative Mitgestaltung des Gesprächs</a:t>
            </a: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AT" sz="2000" dirty="0" smtClean="0">
                <a:latin typeface="Arial Narrow" pitchFamily="34" charset="0"/>
              </a:rPr>
              <a:t>   und Diskursfähigkeit</a:t>
            </a: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AT" sz="2000" dirty="0" smtClean="0">
              <a:latin typeface="Arial Narrow" pitchFamily="34" charset="0"/>
            </a:endParaRP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AT" sz="700" dirty="0" smtClean="0">
                <a:latin typeface="Arial Narrow" pitchFamily="34" charset="0"/>
              </a:rPr>
              <a:t>	</a:t>
            </a:r>
            <a:endParaRPr lang="de-AT" sz="800" dirty="0" smtClean="0">
              <a:latin typeface="Arial Narrow" pitchFamily="34" charset="0"/>
            </a:endParaRP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de-AT" sz="2000" dirty="0" smtClean="0">
                <a:latin typeface="Arial Narrow" pitchFamily="34" charset="0"/>
              </a:rPr>
              <a:t>Präsentations- und Diskussionskompetenz fließen gleichermaßen in die </a:t>
            </a: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AT" sz="2000" dirty="0" smtClean="0">
                <a:latin typeface="Arial Narrow" pitchFamily="34" charset="0"/>
              </a:rPr>
              <a:t>   Beurteilung ein.</a:t>
            </a: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AT" sz="2000" dirty="0" smtClean="0">
              <a:latin typeface="Arial Narrow" pitchFamily="34" charset="0"/>
            </a:endParaRPr>
          </a:p>
          <a:p>
            <a:pPr marL="180975" indent="-1809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de-AT" sz="2000" dirty="0" smtClean="0">
                <a:latin typeface="Arial Narrow" pitchFamily="34" charset="0"/>
              </a:rPr>
              <a:t>Aufzeichnungen der Lehrerin/des Lehrers sind dem RP-Protokoll anzufügen</a:t>
            </a:r>
            <a:endParaRPr lang="de-DE" sz="20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24744"/>
            <a:ext cx="7772400" cy="504825"/>
          </a:xfrm>
        </p:spPr>
        <p:txBody>
          <a:bodyPr/>
          <a:lstStyle/>
          <a:p>
            <a:pPr algn="ctr" eaLnBrk="1" hangingPunct="1">
              <a:defRPr/>
            </a:pPr>
            <a:r>
              <a:rPr lang="de-DE" sz="3600" b="1" i="0" dirty="0" smtClean="0">
                <a:solidFill>
                  <a:srgbClr val="9E2A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VWA</a:t>
            </a:r>
            <a:endParaRPr lang="de-DE" sz="3600" b="1" i="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88840"/>
            <a:ext cx="7772400" cy="4176464"/>
          </a:xfrm>
        </p:spPr>
        <p:txBody>
          <a:bodyPr/>
          <a:lstStyle/>
          <a:p>
            <a:pPr marL="180975" indent="-180975" eaLnBrk="1" hangingPunct="1">
              <a:lnSpc>
                <a:spcPct val="80000"/>
              </a:lnSpc>
              <a:spcAft>
                <a:spcPts val="1800"/>
              </a:spcAft>
              <a:buFontTx/>
              <a:buNone/>
            </a:pPr>
            <a:r>
              <a:rPr lang="de-AT" sz="2800" b="1" dirty="0" smtClean="0">
                <a:latin typeface="Arial Narrow" pitchFamily="34" charset="0"/>
              </a:rPr>
              <a:t>Beurteilung</a:t>
            </a:r>
            <a:endParaRPr lang="de-AT" sz="2000" dirty="0" smtClean="0">
              <a:latin typeface="Arial Narrow" pitchFamily="34" charset="0"/>
            </a:endParaRPr>
          </a:p>
          <a:p>
            <a:pPr marL="180975" indent="-180975" eaLnBrk="1" hangingPunct="1">
              <a:lnSpc>
                <a:spcPct val="80000"/>
              </a:lnSpc>
              <a:spcAft>
                <a:spcPts val="1200"/>
              </a:spcAft>
              <a:buFont typeface="Wingdings 2" pitchFamily="18" charset="2"/>
              <a:buChar char=""/>
            </a:pPr>
            <a:r>
              <a:rPr lang="de-AT" sz="2000" dirty="0" smtClean="0">
                <a:latin typeface="Arial Narrow" pitchFamily="34" charset="0"/>
              </a:rPr>
              <a:t>Der/die Prüfer/in erstellt kriterienorientierte Beschreibung (Gutachten).</a:t>
            </a:r>
          </a:p>
          <a:p>
            <a:pPr marL="180975" indent="-180975"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 2" pitchFamily="18" charset="2"/>
              <a:buChar char=""/>
            </a:pPr>
            <a:r>
              <a:rPr lang="de-AT" sz="2000" dirty="0" smtClean="0">
                <a:latin typeface="Arial Narrow" pitchFamily="34" charset="0"/>
              </a:rPr>
              <a:t>Beurteilung wird nach der Präsentation und Diskussion festgelegt.	</a:t>
            </a:r>
          </a:p>
          <a:p>
            <a:pPr marL="180975" indent="-180975" eaLnBrk="1" hangingPunct="1">
              <a:lnSpc>
                <a:spcPct val="80000"/>
              </a:lnSpc>
              <a:buFont typeface="Wingdings 2" pitchFamily="18" charset="2"/>
              <a:buChar char=""/>
            </a:pPr>
            <a:r>
              <a:rPr lang="de-AT" sz="2000" dirty="0" smtClean="0">
                <a:latin typeface="Arial Narrow" pitchFamily="34" charset="0"/>
              </a:rPr>
              <a:t>Bei negativer Beurteilung der Abschließenden Arbeit (VWA) Wiederholung in </a:t>
            </a:r>
          </a:p>
          <a:p>
            <a:pPr marL="180975" indent="-180975" eaLnBrk="1" hangingPunct="1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None/>
            </a:pPr>
            <a:r>
              <a:rPr lang="de-AT" sz="2000" dirty="0" smtClean="0">
                <a:latin typeface="Arial Narrow" pitchFamily="34" charset="0"/>
              </a:rPr>
              <a:t>   einem nächsten Termin mit neuer Aufgabenstellung.</a:t>
            </a:r>
          </a:p>
          <a:p>
            <a:pPr marL="180975" indent="-180975" eaLnBrk="1" hangingPunct="1">
              <a:lnSpc>
                <a:spcPct val="80000"/>
              </a:lnSpc>
              <a:buNone/>
            </a:pPr>
            <a:r>
              <a:rPr lang="de-AT" sz="2000" dirty="0" smtClean="0">
                <a:latin typeface="Arial Narrow" pitchFamily="34" charset="0"/>
              </a:rPr>
              <a:t>	Innerhalb von 2 Wochen Festlegung einer neuen Themenstellung; </a:t>
            </a:r>
          </a:p>
          <a:p>
            <a:pPr marL="180975" indent="-180975" eaLnBrk="1" hangingPunct="1">
              <a:lnSpc>
                <a:spcPct val="80000"/>
              </a:lnSpc>
              <a:spcAft>
                <a:spcPts val="1200"/>
              </a:spcAft>
              <a:buNone/>
            </a:pPr>
            <a:r>
              <a:rPr lang="de-AT" sz="2000" dirty="0" smtClean="0">
                <a:latin typeface="Arial Narrow" pitchFamily="34" charset="0"/>
              </a:rPr>
              <a:t>    Zustimmung  der Schulbehörde 1. Instanz ebenso innerhalb von 2 Wochen</a:t>
            </a:r>
          </a:p>
          <a:p>
            <a:pPr marL="180975" indent="-180975"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 2" pitchFamily="18" charset="2"/>
              <a:buChar char=""/>
            </a:pPr>
            <a:r>
              <a:rPr lang="de-DE" sz="2000" dirty="0" smtClean="0">
                <a:latin typeface="Arial Narrow" pitchFamily="34" charset="0"/>
              </a:rPr>
              <a:t>Positive Beurteilung bleibt auch bei Wiederholung der 8. Klasse erhalten.</a:t>
            </a:r>
          </a:p>
          <a:p>
            <a:pPr marL="180975" indent="-180975" eaLnBrk="1" hangingPunct="1">
              <a:lnSpc>
                <a:spcPct val="80000"/>
              </a:lnSpc>
              <a:spcBef>
                <a:spcPts val="0"/>
              </a:spcBef>
              <a:buFont typeface="Wingdings 2" pitchFamily="18" charset="2"/>
              <a:buChar char=""/>
            </a:pPr>
            <a:r>
              <a:rPr lang="de-AT" sz="2000" dirty="0" smtClean="0">
                <a:latin typeface="Arial Narrow" pitchFamily="34" charset="0"/>
              </a:rPr>
              <a:t>Keine Beurteilung bei vorgetäuschten Leistungen; Wiederholung mit neuer</a:t>
            </a:r>
          </a:p>
          <a:p>
            <a:pPr marL="180975" indent="-180975" eaLnBrk="1" hangingPunct="1"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de-AT" sz="2000" dirty="0" smtClean="0">
                <a:latin typeface="Arial Narrow" pitchFamily="34" charset="0"/>
              </a:rPr>
              <a:t>	Aufgabenstellung in einem nächsten Termin, höchstens 3 Mal. </a:t>
            </a:r>
            <a:endParaRPr lang="de-DE" sz="20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24744"/>
            <a:ext cx="7772400" cy="504825"/>
          </a:xfrm>
        </p:spPr>
        <p:txBody>
          <a:bodyPr/>
          <a:lstStyle/>
          <a:p>
            <a:pPr algn="ctr" eaLnBrk="1" hangingPunct="1">
              <a:defRPr/>
            </a:pPr>
            <a:r>
              <a:rPr lang="de-DE" sz="3600" b="1" i="0" dirty="0" smtClean="0">
                <a:solidFill>
                  <a:srgbClr val="9E2A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VWA</a:t>
            </a:r>
            <a:endParaRPr lang="de-DE" sz="3600" b="1" i="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88840"/>
            <a:ext cx="7772400" cy="4103687"/>
          </a:xfrm>
        </p:spPr>
        <p:txBody>
          <a:bodyPr/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600"/>
              </a:spcAft>
              <a:buFont typeface="Symbol" pitchFamily="18" charset="2"/>
              <a:buNone/>
              <a:tabLst>
                <a:tab pos="180975" algn="l"/>
              </a:tabLst>
              <a:defRPr/>
            </a:pPr>
            <a:r>
              <a:rPr lang="de-AT" sz="2500" b="1" dirty="0" smtClean="0">
                <a:latin typeface="Arial Narrow" pitchFamily="34" charset="0"/>
              </a:rPr>
              <a:t>Beurteilungskriterien (</a:t>
            </a:r>
            <a:r>
              <a:rPr lang="de-AT" sz="2500" b="1" dirty="0" err="1" smtClean="0">
                <a:latin typeface="Arial Narrow" pitchFamily="34" charset="0"/>
              </a:rPr>
              <a:t>bmukk</a:t>
            </a:r>
            <a:r>
              <a:rPr lang="de-AT" sz="2500" b="1" dirty="0" smtClean="0">
                <a:latin typeface="Arial Narrow" pitchFamily="34" charset="0"/>
              </a:rPr>
              <a:t>), relevante (Teil)Kompetenzen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Symbol" pitchFamily="18" charset="2"/>
              <a:buNone/>
              <a:tabLst>
                <a:tab pos="180975" algn="l"/>
              </a:tabLst>
              <a:defRPr/>
            </a:pPr>
            <a:r>
              <a:rPr lang="de-AT" sz="2000" b="1" dirty="0" smtClean="0">
                <a:latin typeface="Arial Narrow" pitchFamily="34" charset="0"/>
              </a:rPr>
              <a:t>Schriftliche Arbeit:</a:t>
            </a:r>
            <a:r>
              <a:rPr lang="de-AT" sz="2000" dirty="0" smtClean="0">
                <a:latin typeface="Arial Narrow" pitchFamily="34" charset="0"/>
              </a:rPr>
              <a:t>	</a:t>
            </a:r>
          </a:p>
          <a:p>
            <a:pPr marL="581025" lvl="1" indent="-180975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de-AT" sz="1800" dirty="0" smtClean="0">
                <a:latin typeface="Arial Narrow" pitchFamily="34" charset="0"/>
              </a:rPr>
              <a:t>Selbstkompetenz</a:t>
            </a:r>
          </a:p>
          <a:p>
            <a:pPr marL="581025" lvl="1" indent="-180975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de-AT" sz="1800" dirty="0" smtClean="0">
                <a:latin typeface="Arial Narrow" pitchFamily="34" charset="0"/>
              </a:rPr>
              <a:t>Inhaltliche Kompetenz</a:t>
            </a:r>
          </a:p>
          <a:p>
            <a:pPr marL="581025" lvl="1" indent="-180975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de-AT" sz="1800" dirty="0" smtClean="0">
                <a:latin typeface="Arial Narrow" pitchFamily="34" charset="0"/>
              </a:rPr>
              <a:t>Informationskompetenz</a:t>
            </a:r>
          </a:p>
          <a:p>
            <a:pPr marL="581025" lvl="1" indent="-180975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de-AT" sz="1800" dirty="0" smtClean="0">
                <a:latin typeface="Arial Narrow" pitchFamily="34" charset="0"/>
              </a:rPr>
              <a:t>Sprachliche Kompetenz</a:t>
            </a:r>
          </a:p>
          <a:p>
            <a:pPr marL="581025" lvl="1" indent="-180975" eaLnBrk="1" fontAlgn="auto" hangingPunct="1">
              <a:lnSpc>
                <a:spcPct val="90000"/>
              </a:lnSpc>
              <a:spcAft>
                <a:spcPts val="600"/>
              </a:spcAft>
              <a:buFont typeface="Wingdings 2"/>
              <a:buChar char=""/>
              <a:defRPr/>
            </a:pPr>
            <a:r>
              <a:rPr lang="de-AT" sz="1800" dirty="0" smtClean="0">
                <a:latin typeface="Arial Narrow" pitchFamily="34" charset="0"/>
              </a:rPr>
              <a:t>Gestaltungskompetenz (Formale Kriterien)</a:t>
            </a:r>
          </a:p>
          <a:p>
            <a:pPr marL="180975" indent="-180975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de-AT" sz="2000" b="1" dirty="0" smtClean="0">
                <a:latin typeface="Arial Narrow" pitchFamily="34" charset="0"/>
              </a:rPr>
              <a:t>Präsentation:</a:t>
            </a:r>
          </a:p>
          <a:p>
            <a:pPr marL="581025" lvl="1" indent="-180975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de-AT" sz="1800" dirty="0" smtClean="0">
                <a:latin typeface="Arial Narrow" pitchFamily="34" charset="0"/>
              </a:rPr>
              <a:t>Strukturelle und inhaltliche Kompetenz</a:t>
            </a:r>
          </a:p>
          <a:p>
            <a:pPr marL="581025" lvl="1" indent="-180975" eaLnBrk="1" fontAlgn="auto" hangingPunct="1">
              <a:lnSpc>
                <a:spcPct val="90000"/>
              </a:lnSpc>
              <a:spcAft>
                <a:spcPts val="600"/>
              </a:spcAft>
              <a:buFont typeface="Wingdings 2"/>
              <a:buChar char=""/>
              <a:defRPr/>
            </a:pPr>
            <a:r>
              <a:rPr lang="de-AT" sz="1800" dirty="0" smtClean="0">
                <a:latin typeface="Arial Narrow" pitchFamily="34" charset="0"/>
              </a:rPr>
              <a:t>Ausdrucksfähigkeit und Medienkompetenz</a:t>
            </a:r>
          </a:p>
          <a:p>
            <a:pPr marL="180975" indent="-180975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de-AT" sz="2000" b="1" dirty="0" smtClean="0">
                <a:latin typeface="Arial Narrow" pitchFamily="34" charset="0"/>
              </a:rPr>
              <a:t>Diskussion</a:t>
            </a:r>
          </a:p>
          <a:p>
            <a:pPr marL="581025" lvl="1" indent="-180975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de-AT" sz="1800" dirty="0" smtClean="0">
                <a:latin typeface="Arial Narrow" pitchFamily="34" charset="0"/>
              </a:rPr>
              <a:t>Diskursfähigkeit</a:t>
            </a:r>
            <a:br>
              <a:rPr lang="de-AT" sz="1800" dirty="0" smtClean="0">
                <a:latin typeface="Arial Narrow" pitchFamily="34" charset="0"/>
              </a:rPr>
            </a:br>
            <a:endParaRPr lang="de-AT" sz="1800" dirty="0" smtClean="0">
              <a:latin typeface="Arial Narrow" pitchFamily="34" charset="0"/>
            </a:endParaRPr>
          </a:p>
          <a:p>
            <a:pPr marL="180975" indent="-180975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de-DE" sz="20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tmarkt">
  <a:themeElements>
    <a:clrScheme name="Weltmarkt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Weltmarkt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eltmarkt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ltmarkt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ltmarkt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ltmarkt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ltmarkt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ltmarkt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ltmarkt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ltmarkt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Office\Templates\Presentation Designs\Weltmarkt.pot</Template>
  <TotalTime>0</TotalTime>
  <Words>724</Words>
  <Application>Microsoft Office PowerPoint</Application>
  <PresentationFormat>Bildschirmpräsentation (4:3)</PresentationFormat>
  <Paragraphs>272</Paragraphs>
  <Slides>23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5" baseType="lpstr">
      <vt:lpstr>Weltmarkt</vt:lpstr>
      <vt:lpstr>CorelDRAW 9.0 Graphic</vt:lpstr>
      <vt:lpstr> Reifeprüfung 2015 </vt:lpstr>
      <vt:lpstr>VWA</vt:lpstr>
      <vt:lpstr>VWA</vt:lpstr>
      <vt:lpstr>VWA</vt:lpstr>
      <vt:lpstr>VWA</vt:lpstr>
      <vt:lpstr>VWA</vt:lpstr>
      <vt:lpstr>VWA</vt:lpstr>
      <vt:lpstr>VWA</vt:lpstr>
      <vt:lpstr>VWA</vt:lpstr>
      <vt:lpstr>Zulassung zur Klausurprüfung/mündl. Prüfung</vt:lpstr>
      <vt:lpstr>Klausurprüfung</vt:lpstr>
      <vt:lpstr>Klausurprüfung</vt:lpstr>
      <vt:lpstr>Klausurprüfung</vt:lpstr>
      <vt:lpstr>Klausurprüfung</vt:lpstr>
      <vt:lpstr>Mündliche Kompensationsprüfung</vt:lpstr>
      <vt:lpstr>Folie 16</vt:lpstr>
      <vt:lpstr>Folie 17</vt:lpstr>
      <vt:lpstr>Folie 18</vt:lpstr>
      <vt:lpstr>Folie 19</vt:lpstr>
      <vt:lpstr>Folie 20</vt:lpstr>
      <vt:lpstr>Mündliche Prüfung</vt:lpstr>
      <vt:lpstr>Mündliche Prüfung</vt:lpstr>
      <vt:lpstr>Mündliche Prüfung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Krammer, Petra (LSR f. Stmk)</dc:creator>
  <cp:lastModifiedBy>liebscher</cp:lastModifiedBy>
  <cp:revision>138</cp:revision>
  <dcterms:created xsi:type="dcterms:W3CDTF">1601-01-01T00:00:00Z</dcterms:created>
  <dcterms:modified xsi:type="dcterms:W3CDTF">2012-12-03T07:57:41Z</dcterms:modified>
</cp:coreProperties>
</file>